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60" r:id="rId3"/>
  </p:sldMasterIdLst>
  <p:notesMasterIdLst>
    <p:notesMasterId r:id="rId23"/>
  </p:notesMasterIdLst>
  <p:handoutMasterIdLst>
    <p:handoutMasterId r:id="rId24"/>
  </p:handoutMasterIdLst>
  <p:sldIdLst>
    <p:sldId id="445" r:id="rId4"/>
    <p:sldId id="360" r:id="rId5"/>
    <p:sldId id="481" r:id="rId6"/>
    <p:sldId id="471" r:id="rId7"/>
    <p:sldId id="483" r:id="rId8"/>
    <p:sldId id="485" r:id="rId9"/>
    <p:sldId id="482" r:id="rId10"/>
    <p:sldId id="484" r:id="rId11"/>
    <p:sldId id="486" r:id="rId12"/>
    <p:sldId id="487" r:id="rId13"/>
    <p:sldId id="488" r:id="rId14"/>
    <p:sldId id="489" r:id="rId15"/>
    <p:sldId id="490" r:id="rId16"/>
    <p:sldId id="491" r:id="rId17"/>
    <p:sldId id="492" r:id="rId18"/>
    <p:sldId id="493" r:id="rId19"/>
    <p:sldId id="494" r:id="rId20"/>
    <p:sldId id="495" r:id="rId21"/>
    <p:sldId id="496" r:id="rId22"/>
  </p:sldIdLst>
  <p:sldSz cx="9906000" cy="6858000" type="A4"/>
  <p:notesSz cx="7010400" cy="92964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p15:clr>
            <a:srgbClr val="A4A3A4"/>
          </p15:clr>
        </p15:guide>
        <p15:guide id="2" pos="3029" userDrawn="1">
          <p15:clr>
            <a:srgbClr val="A4A3A4"/>
          </p15:clr>
        </p15:guide>
      </p15:sldGuideLst>
    </p:ext>
    <p:ext uri="{2D200454-40CA-4A62-9FC3-DE9A4176ACB9}">
      <p15:notesGuideLst xmlns:p15="http://schemas.microsoft.com/office/powerpoint/2012/main">
        <p15:guide id="1" orient="horz" pos="2804">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2060"/>
    <a:srgbClr val="001F5F"/>
    <a:srgbClr val="1F296A"/>
    <a:srgbClr val="FF9966"/>
    <a:srgbClr val="00FF00"/>
    <a:srgbClr val="00CC66"/>
    <a:srgbClr val="66FF33"/>
    <a:srgbClr val="C9C767"/>
    <a:srgbClr val="75E1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77" autoAdjust="0"/>
    <p:restoredTop sz="97740" autoAdjust="0"/>
  </p:normalViewPr>
  <p:slideViewPr>
    <p:cSldViewPr>
      <p:cViewPr varScale="1">
        <p:scale>
          <a:sx n="106" d="100"/>
          <a:sy n="106" d="100"/>
        </p:scale>
        <p:origin x="372" y="32"/>
      </p:cViewPr>
      <p:guideLst>
        <p:guide orient="horz" pos="2069"/>
        <p:guide pos="30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2" d="100"/>
          <a:sy n="52" d="100"/>
        </p:scale>
        <p:origin x="-2940" y="-108"/>
      </p:cViewPr>
      <p:guideLst>
        <p:guide orient="horz" pos="2804"/>
        <p:guide pos="215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8AC3905D-C60B-47F4-974B-FF54B76B6FC4}" type="datetimeFigureOut">
              <a:rPr lang="zh-CN" altLang="en-US" smtClean="0"/>
              <a:t>2024-07-17</a:t>
            </a:fld>
            <a:endParaRPr lang="zh-CN" altLang="en-US"/>
          </a:p>
        </p:txBody>
      </p:sp>
      <p:sp>
        <p:nvSpPr>
          <p:cNvPr id="4" name="页脚占位符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E75BFDF1-F2DF-4974-B340-B8C1EB5F208C}" type="slidenum">
              <a:rPr lang="zh-CN" altLang="en-US" smtClean="0"/>
              <a:t>‹#›</a:t>
            </a:fld>
            <a:endParaRPr lang="zh-CN" altLang="en-US"/>
          </a:p>
        </p:txBody>
      </p:sp>
    </p:spTree>
    <p:extLst>
      <p:ext uri="{BB962C8B-B14F-4D97-AF65-F5344CB8AC3E}">
        <p14:creationId xmlns:p14="http://schemas.microsoft.com/office/powerpoint/2010/main" val="29056798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F538563-3662-42D0-AA12-8A43CC87F94D}" type="datetimeFigureOut">
              <a:rPr lang="en-US" smtClean="0"/>
              <a:t>7/17/2024</a:t>
            </a:fld>
            <a:endParaRPr lang="en-US"/>
          </a:p>
        </p:txBody>
      </p:sp>
      <p:sp>
        <p:nvSpPr>
          <p:cNvPr id="4" name="Slide Image Placeholder 3"/>
          <p:cNvSpPr>
            <a:spLocks noGrp="1" noRot="1" noChangeAspect="1"/>
          </p:cNvSpPr>
          <p:nvPr>
            <p:ph type="sldImg" idx="2"/>
          </p:nvPr>
        </p:nvSpPr>
        <p:spPr>
          <a:xfrm>
            <a:off x="987425" y="696913"/>
            <a:ext cx="503555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955B3BF-AB63-4E46-9628-F85CAE195C33}" type="slidenum">
              <a:rPr lang="en-US" smtClean="0"/>
              <a:t>‹#›</a:t>
            </a:fld>
            <a:endParaRPr lang="en-US"/>
          </a:p>
        </p:txBody>
      </p:sp>
    </p:spTree>
    <p:extLst>
      <p:ext uri="{BB962C8B-B14F-4D97-AF65-F5344CB8AC3E}">
        <p14:creationId xmlns:p14="http://schemas.microsoft.com/office/powerpoint/2010/main" val="335288034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p>
        </p:txBody>
      </p:sp>
      <p:sp>
        <p:nvSpPr>
          <p:cNvPr id="243718" name="Rectangle 6"/>
          <p:cNvSpPr>
            <a:spLocks noGrp="1" noChangeArrowheads="1"/>
          </p:cNvSpPr>
          <p:nvPr>
            <p:ph type="dt" sz="half" idx="2"/>
          </p:nvPr>
        </p:nvSpPr>
        <p:spPr/>
        <p:txBody>
          <a:bodyPr/>
          <a:lstStyle>
            <a:lvl1pPr>
              <a:defRPr/>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defTabSz="958850" eaLnBrk="1" hangingPunct="1">
              <a:tabLst>
                <a:tab pos="4572000" algn="l"/>
              </a:tabLst>
              <a:defRPr/>
            </a:pPr>
            <a:r>
              <a:rPr lang="en-US" altLang="zh-CN"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243718" name="Rectangle 6"/>
          <p:cNvSpPr>
            <a:spLocks noGrp="1" noChangeArrowheads="1"/>
          </p:cNvSpPr>
          <p:nvPr>
            <p:ph type="dt" sz="half" idx="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411806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pPr/>
              <a:t>‹#›</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endParaRPr lang="en-US">
              <a:solidFill>
                <a:srgbClr val="000000"/>
              </a:solidFill>
            </a:endParaRPr>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extLst>
      <p:ext uri="{BB962C8B-B14F-4D97-AF65-F5344CB8AC3E}">
        <p14:creationId xmlns:p14="http://schemas.microsoft.com/office/powerpoint/2010/main" val="2377544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pPr/>
              <a:t>‹#›</a:t>
            </a:fld>
            <a:endParaRPr lang="en-US" dirty="0">
              <a:solidFill>
                <a:srgbClr val="000000"/>
              </a:solidFill>
            </a:endParaRPr>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265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88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defTabSz="958850" eaLnBrk="1" hangingPunct="1">
              <a:tabLst>
                <a:tab pos="4572000" algn="l"/>
              </a:tabLst>
              <a:defRPr/>
            </a:pPr>
            <a:r>
              <a:rPr lang="en-US" altLang="zh-CN"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extLst>
      <p:ext uri="{BB962C8B-B14F-4D97-AF65-F5344CB8AC3E}">
        <p14:creationId xmlns:p14="http://schemas.microsoft.com/office/powerpoint/2010/main" val="94714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t>‹#›</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Date Placeholder 3"/>
          <p:cNvSpPr>
            <a:spLocks noGrp="1"/>
          </p:cNvSpPr>
          <p:nvPr>
            <p:ph type="dt" sz="half" idx="12"/>
          </p:nvPr>
        </p:nvSpPr>
        <p:spPr/>
        <p:txBody>
          <a:bodyPr/>
          <a:lstStyle>
            <a:lvl1pPr>
              <a:defRPr/>
            </a:lvl1pPr>
          </a:lstStyle>
          <a:p>
            <a:endParaRPr lang="en-US"/>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t>‹#›</a:t>
            </a:fld>
            <a:endParaRPr lang="en-US" dirty="0"/>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marL="0" algn="l" defTabSz="958850" rtl="0" eaLnBrk="1" latinLnBrk="0" hangingPunct="1">
              <a:tabLst>
                <a:tab pos="4572000" algn="l"/>
              </a:tabLst>
              <a:defRPr/>
            </a:pPr>
            <a:r>
              <a:rPr lang="en-US" altLang="zh-CN" sz="9600" b="1" kern="0" spc="300" dirty="0">
                <a:solidFill>
                  <a:schemeClr val="tx2"/>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chemeClr val="tx2"/>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243718" name="Rectangle 6"/>
          <p:cNvSpPr>
            <a:spLocks noGrp="1" noChangeArrowheads="1"/>
          </p:cNvSpPr>
          <p:nvPr>
            <p:ph type="dt" sz="half" idx="2"/>
          </p:nvPr>
        </p:nvSpPr>
        <p:spPr/>
        <p:txBody>
          <a:bodyPr/>
          <a:lstStyle>
            <a:lvl1pPr>
              <a:defRPr/>
            </a:lvl1pPr>
          </a:lstStyle>
          <a:p>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t>‹#›</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endParaRPr lang="en-US">
              <a:solidFill>
                <a:srgbClr val="000000"/>
              </a:solidFill>
            </a:endParaRPr>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t>‹#›</a:t>
            </a:fld>
            <a:endParaRPr lang="en-US" dirty="0">
              <a:solidFill>
                <a:srgbClr val="000000"/>
              </a:solidFill>
            </a:endParaRPr>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t>‹#›</a:t>
            </a:fld>
            <a:endParaRPr lang="en-US"/>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solidFill>
                  <a:srgbClr val="000000"/>
                </a:solidFill>
              </a:rPr>
              <a:t>‹#›</a:t>
            </a:fld>
            <a:endParaRPr lang="en-US">
              <a:solidFill>
                <a:srgbClr val="000000"/>
              </a:solidFill>
            </a:endParaRPr>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solidFill>
                <a:srgbClr val="000000"/>
              </a:solidFill>
            </a:endParaRPr>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solidFill>
                  <a:srgbClr val="000000"/>
                </a:solidFill>
              </a:rPr>
              <a:pPr/>
              <a:t>‹#›</a:t>
            </a:fld>
            <a:endParaRPr lang="en-US">
              <a:solidFill>
                <a:srgbClr val="000000"/>
              </a:solidFill>
            </a:endParaRPr>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solidFill>
                <a:srgbClr val="000000"/>
              </a:solidFill>
            </a:endParaRPr>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solidFill>
                <a:srgbClr val="000000"/>
              </a:solidFill>
            </a:endParaRPr>
          </a:p>
        </p:txBody>
      </p:sp>
    </p:spTree>
    <p:extLst>
      <p:ext uri="{BB962C8B-B14F-4D97-AF65-F5344CB8AC3E}">
        <p14:creationId xmlns:p14="http://schemas.microsoft.com/office/powerpoint/2010/main" val="31221795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2.w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24.wmf"/><Relationship Id="rId4"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6.wmf"/><Relationship Id="rId5" Type="http://schemas.openxmlformats.org/officeDocument/2006/relationships/oleObject" Target="../embeddings/oleObject13.bin"/><Relationship Id="rId4" Type="http://schemas.openxmlformats.org/officeDocument/2006/relationships/image" Target="../media/image25.wm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9.wmf"/><Relationship Id="rId5" Type="http://schemas.openxmlformats.org/officeDocument/2006/relationships/oleObject" Target="../embeddings/oleObject15.bin"/><Relationship Id="rId4" Type="http://schemas.openxmlformats.org/officeDocument/2006/relationships/image" Target="../media/image28.w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7.png"/><Relationship Id="rId7" Type="http://schemas.openxmlformats.org/officeDocument/2006/relationships/image" Target="../media/image9.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4.bin"/><Relationship Id="rId5" Type="http://schemas.openxmlformats.org/officeDocument/2006/relationships/image" Target="../media/image8.emf"/><Relationship Id="rId4" Type="http://schemas.openxmlformats.org/officeDocument/2006/relationships/oleObject" Target="../embeddings/oleObject3.bin"/><Relationship Id="rId9" Type="http://schemas.openxmlformats.org/officeDocument/2006/relationships/image" Target="../media/image10.w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12.png"/><Relationship Id="rId7" Type="http://schemas.openxmlformats.org/officeDocument/2006/relationships/image" Target="../media/image14.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7.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5.wmf"/></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6" name="TextBox 12">
            <a:extLst>
              <a:ext uri="{FF2B5EF4-FFF2-40B4-BE49-F238E27FC236}">
                <a16:creationId xmlns:a16="http://schemas.microsoft.com/office/drawing/2014/main" id="{CD02FA41-7E73-2967-70AF-24628BA5C7E2}"/>
              </a:ext>
            </a:extLst>
          </p:cNvPr>
          <p:cNvSpPr txBox="1"/>
          <p:nvPr/>
        </p:nvSpPr>
        <p:spPr>
          <a:xfrm>
            <a:off x="3591086"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10" name="TextBox 11">
            <a:extLst>
              <a:ext uri="{FF2B5EF4-FFF2-40B4-BE49-F238E27FC236}">
                <a16:creationId xmlns:a16="http://schemas.microsoft.com/office/drawing/2014/main" id="{DBC5FA9D-01E3-56FE-D765-9173DF7C2196}"/>
              </a:ext>
            </a:extLst>
          </p:cNvPr>
          <p:cNvSpPr txBox="1"/>
          <p:nvPr/>
        </p:nvSpPr>
        <p:spPr>
          <a:xfrm>
            <a:off x="1865747" y="2206315"/>
            <a:ext cx="6174506" cy="1077218"/>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车辆参数选型问题的</a:t>
            </a:r>
            <a:endParaRPr lang="en-US" altLang="zh-CN" sz="3200" b="1" dirty="0">
              <a:solidFill>
                <a:srgbClr val="001F5F"/>
              </a:solidFill>
              <a:latin typeface="微软雅黑" panose="020B0503020204020204" pitchFamily="34" charset="-122"/>
              <a:ea typeface="微软雅黑" panose="020B0503020204020204" pitchFamily="34" charset="-122"/>
              <a:cs typeface="Times New Roman" pitchFamily="18" charset="0"/>
            </a:endParaRPr>
          </a:p>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运筹学问题</a:t>
            </a:r>
          </a:p>
        </p:txBody>
      </p:sp>
      <p:sp>
        <p:nvSpPr>
          <p:cNvPr id="14" name="文本框 13">
            <a:extLst>
              <a:ext uri="{FF2B5EF4-FFF2-40B4-BE49-F238E27FC236}">
                <a16:creationId xmlns:a16="http://schemas.microsoft.com/office/drawing/2014/main" id="{4AD3453A-A193-4A29-76DB-BC460E4C2F20}"/>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（燕山大学科研汇报）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专利撰写</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指导导师：张亚辉 副教授</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1</a:t>
            </a:fld>
            <a:endParaRPr lang="en-US" dirty="0">
              <a:solidFill>
                <a:srgbClr val="000000"/>
              </a:solidFill>
            </a:endParaRPr>
          </a:p>
        </p:txBody>
      </p:sp>
    </p:spTree>
    <p:extLst>
      <p:ext uri="{BB962C8B-B14F-4D97-AF65-F5344CB8AC3E}">
        <p14:creationId xmlns:p14="http://schemas.microsoft.com/office/powerpoint/2010/main" val="2970142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粒子群算法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10</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992560" y="1556791"/>
            <a:ext cx="2664296" cy="369332"/>
          </a:xfrm>
          <a:prstGeom prst="rect">
            <a:avLst/>
          </a:prstGeom>
          <a:noFill/>
        </p:spPr>
        <p:txBody>
          <a:bodyPr wrap="square" rtlCol="0">
            <a:spAutoFit/>
          </a:bodyPr>
          <a:lstStyle/>
          <a:p>
            <a:r>
              <a:rPr lang="zh-CN" altLang="en-US" dirty="0"/>
              <a:t>粒子群算法基本概念</a:t>
            </a:r>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387CD67A-AAFC-5842-C67A-CC0D693851E7}"/>
              </a:ext>
            </a:extLst>
          </p:cNvPr>
          <p:cNvPicPr>
            <a:picLocks noChangeAspect="1"/>
          </p:cNvPicPr>
          <p:nvPr/>
        </p:nvPicPr>
        <p:blipFill>
          <a:blip r:embed="rId3"/>
          <a:stretch>
            <a:fillRect/>
          </a:stretch>
        </p:blipFill>
        <p:spPr>
          <a:xfrm>
            <a:off x="5322368" y="2066610"/>
            <a:ext cx="4458322" cy="3696216"/>
          </a:xfrm>
          <a:prstGeom prst="rect">
            <a:avLst/>
          </a:prstGeom>
        </p:spPr>
      </p:pic>
      <p:sp>
        <p:nvSpPr>
          <p:cNvPr id="15" name="文本框 14">
            <a:extLst>
              <a:ext uri="{FF2B5EF4-FFF2-40B4-BE49-F238E27FC236}">
                <a16:creationId xmlns:a16="http://schemas.microsoft.com/office/drawing/2014/main" id="{C9CA7C9C-4C41-0EA5-1763-7EE58E3D65D7}"/>
              </a:ext>
            </a:extLst>
          </p:cNvPr>
          <p:cNvSpPr txBox="1"/>
          <p:nvPr/>
        </p:nvSpPr>
        <p:spPr>
          <a:xfrm>
            <a:off x="536283" y="2169403"/>
            <a:ext cx="4954002" cy="2862322"/>
          </a:xfrm>
          <a:prstGeom prst="rect">
            <a:avLst/>
          </a:prstGeom>
          <a:noFill/>
        </p:spPr>
        <p:txBody>
          <a:bodyPr wrap="square">
            <a:spAutoFit/>
          </a:bodyPr>
          <a:lstStyle/>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粒子</a:t>
            </a:r>
            <a:r>
              <a:rPr lang="zh-CN" altLang="en-US" sz="2000" dirty="0">
                <a:solidFill>
                  <a:srgbClr val="000000"/>
                </a:solidFill>
                <a:effectLst/>
                <a:latin typeface="等线" panose="02010600030101010101" pitchFamily="2" charset="-122"/>
                <a:ea typeface="等线" panose="02010600030101010101" pitchFamily="2" charset="-122"/>
              </a:rPr>
              <a:t>：优化问题的候选解 </a:t>
            </a:r>
            <a:endParaRPr lang="zh-CN" altLang="en-US" dirty="0"/>
          </a:p>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位置</a:t>
            </a:r>
            <a:r>
              <a:rPr lang="zh-CN" altLang="en-US" sz="2000" dirty="0">
                <a:solidFill>
                  <a:srgbClr val="000000"/>
                </a:solidFill>
                <a:effectLst/>
                <a:latin typeface="等线" panose="02010600030101010101" pitchFamily="2" charset="-122"/>
                <a:ea typeface="等线" panose="02010600030101010101" pitchFamily="2" charset="-122"/>
              </a:rPr>
              <a:t>：候选解所在的位置 </a:t>
            </a:r>
            <a:endParaRPr lang="zh-CN" altLang="en-US" dirty="0"/>
          </a:p>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速度</a:t>
            </a:r>
            <a:r>
              <a:rPr lang="zh-CN" altLang="en-US" sz="2000" dirty="0">
                <a:solidFill>
                  <a:srgbClr val="000000"/>
                </a:solidFill>
                <a:effectLst/>
                <a:latin typeface="等线" panose="02010600030101010101" pitchFamily="2" charset="-122"/>
                <a:ea typeface="等线" panose="02010600030101010101" pitchFamily="2" charset="-122"/>
              </a:rPr>
              <a:t>：候选解移动的速度 </a:t>
            </a:r>
            <a:endParaRPr lang="zh-CN" altLang="en-US" dirty="0"/>
          </a:p>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适应度</a:t>
            </a:r>
            <a:r>
              <a:rPr lang="zh-CN" altLang="en-US" sz="2000" dirty="0">
                <a:solidFill>
                  <a:srgbClr val="000000"/>
                </a:solidFill>
                <a:effectLst/>
                <a:latin typeface="等线" panose="02010600030101010101" pitchFamily="2" charset="-122"/>
                <a:ea typeface="等线" panose="02010600030101010101" pitchFamily="2" charset="-122"/>
              </a:rPr>
              <a:t>：评价粒子优劣的值，一般设置为目标函数值 </a:t>
            </a:r>
            <a:endParaRPr lang="zh-CN" altLang="en-US" dirty="0"/>
          </a:p>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个体最佳位置</a:t>
            </a:r>
            <a:r>
              <a:rPr lang="zh-CN" altLang="en-US" sz="2000" dirty="0">
                <a:solidFill>
                  <a:srgbClr val="000000"/>
                </a:solidFill>
                <a:effectLst/>
                <a:latin typeface="等线" panose="02010600030101010101" pitchFamily="2" charset="-122"/>
                <a:ea typeface="等线" panose="02010600030101010101" pitchFamily="2" charset="-122"/>
              </a:rPr>
              <a:t>：单个粒子迄今为止找到的最佳位置 </a:t>
            </a:r>
            <a:endParaRPr lang="zh-CN" altLang="en-US" dirty="0"/>
          </a:p>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群体最佳位置</a:t>
            </a:r>
            <a:r>
              <a:rPr lang="zh-CN" altLang="en-US" sz="2000" dirty="0">
                <a:solidFill>
                  <a:srgbClr val="000000"/>
                </a:solidFill>
                <a:effectLst/>
                <a:latin typeface="等线" panose="02010600030101010101" pitchFamily="2" charset="-122"/>
                <a:ea typeface="等线" panose="02010600030101010101" pitchFamily="2" charset="-122"/>
              </a:rPr>
              <a:t>：所有粒子迄今为止找到的最佳位置</a:t>
            </a:r>
            <a:endParaRPr lang="zh-CN" altLang="en-US" dirty="0"/>
          </a:p>
        </p:txBody>
      </p:sp>
    </p:spTree>
    <p:extLst>
      <p:ext uri="{BB962C8B-B14F-4D97-AF65-F5344CB8AC3E}">
        <p14:creationId xmlns:p14="http://schemas.microsoft.com/office/powerpoint/2010/main" val="2215036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粒子群算法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11</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889464" y="1556791"/>
            <a:ext cx="2664296" cy="369332"/>
          </a:xfrm>
          <a:prstGeom prst="rect">
            <a:avLst/>
          </a:prstGeom>
          <a:noFill/>
        </p:spPr>
        <p:txBody>
          <a:bodyPr wrap="square" rtlCol="0">
            <a:spAutoFit/>
          </a:bodyPr>
          <a:lstStyle/>
          <a:p>
            <a:r>
              <a:rPr lang="zh-CN" altLang="en-US" dirty="0"/>
              <a:t>粒子群算法核心公式</a:t>
            </a:r>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0BDA52A3-51E4-AD46-2D5B-A7E646C44B47}"/>
              </a:ext>
            </a:extLst>
          </p:cNvPr>
          <p:cNvPicPr>
            <a:picLocks noChangeAspect="1"/>
          </p:cNvPicPr>
          <p:nvPr/>
        </p:nvPicPr>
        <p:blipFill>
          <a:blip r:embed="rId3"/>
          <a:stretch>
            <a:fillRect/>
          </a:stretch>
        </p:blipFill>
        <p:spPr>
          <a:xfrm>
            <a:off x="164468" y="2155629"/>
            <a:ext cx="7202677" cy="3835828"/>
          </a:xfrm>
          <a:prstGeom prst="rect">
            <a:avLst/>
          </a:prstGeom>
        </p:spPr>
      </p:pic>
      <p:sp>
        <p:nvSpPr>
          <p:cNvPr id="8" name="文本框 7">
            <a:extLst>
              <a:ext uri="{FF2B5EF4-FFF2-40B4-BE49-F238E27FC236}">
                <a16:creationId xmlns:a16="http://schemas.microsoft.com/office/drawing/2014/main" id="{64A36A9C-282E-2F4B-FDD0-C68314A542DA}"/>
              </a:ext>
            </a:extLst>
          </p:cNvPr>
          <p:cNvSpPr txBox="1"/>
          <p:nvPr/>
        </p:nvSpPr>
        <p:spPr>
          <a:xfrm>
            <a:off x="7138872" y="1214799"/>
            <a:ext cx="2453218" cy="5078313"/>
          </a:xfrm>
          <a:prstGeom prst="rect">
            <a:avLst/>
          </a:prstGeom>
          <a:noFill/>
        </p:spPr>
        <p:txBody>
          <a:bodyPr wrap="square" rtlCol="0">
            <a:spAutoFit/>
          </a:bodyPr>
          <a:lstStyle/>
          <a:p>
            <a:r>
              <a:rPr lang="en-US" altLang="zh-CN" dirty="0"/>
              <a:t>	</a:t>
            </a:r>
            <a:r>
              <a:rPr lang="zh-CN" altLang="en-US" dirty="0"/>
              <a:t>因此我们其实就可以感受到速度的惯性权重是影响粒子进行全局搜索的因素，而个体学习因子和社会学习因子是粒子群算法，在每轮迭代时。保持寻觅最优过程的影响因素，即保证粒子群算法可以使目标函数趋向于最优。</a:t>
            </a:r>
            <a:endParaRPr lang="en-US" altLang="zh-CN" dirty="0"/>
          </a:p>
          <a:p>
            <a:r>
              <a:rPr lang="en-US" altLang="zh-CN" dirty="0"/>
              <a:t>	</a:t>
            </a:r>
            <a:r>
              <a:rPr lang="zh-CN" altLang="en-US" dirty="0"/>
              <a:t>这样我们就可以感受到这几个参数是影响粒子群算法优化能力的重要因素，很多学者都在这上面做了许多文章。</a:t>
            </a:r>
          </a:p>
        </p:txBody>
      </p:sp>
    </p:spTree>
    <p:extLst>
      <p:ext uri="{BB962C8B-B14F-4D97-AF65-F5344CB8AC3E}">
        <p14:creationId xmlns:p14="http://schemas.microsoft.com/office/powerpoint/2010/main" val="3745153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12</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E9C2759C-A03D-C51D-848F-10668CE55673}"/>
              </a:ext>
            </a:extLst>
          </p:cNvPr>
          <p:cNvSpPr txBox="1"/>
          <p:nvPr/>
        </p:nvSpPr>
        <p:spPr>
          <a:xfrm>
            <a:off x="313910" y="1356225"/>
            <a:ext cx="9103586" cy="2031325"/>
          </a:xfrm>
          <a:prstGeom prst="rect">
            <a:avLst/>
          </a:prstGeom>
          <a:noFill/>
        </p:spPr>
        <p:txBody>
          <a:bodyPr wrap="square">
            <a:spAutoFit/>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雪是大自然中最迷人、最美丽的景观之一。特别是在冬季，积雪的消融对生态系统有着重要的作用，影响着农作物的生长发育和人类的健康。在物理学中，雪可以转化为两种形式</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液态水和蒸汽。与这两种形式相对应的是两种物理过程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融化和升华。</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所示，在融化过程中，雪转化为液态水，而雪可以通过升华直接转化为蒸汽。同时，需要注意的是，融雪转化的液态水也可以通过蒸发转化为蒸汽。雪消融优化器</a:t>
            </a:r>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的灵感来源于雪的升华和融化行为。</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算法的初始化阶段、探索阶段、开发阶段以及双种群机制。</a:t>
            </a:r>
          </a:p>
        </p:txBody>
      </p:sp>
      <p:pic>
        <p:nvPicPr>
          <p:cNvPr id="11" name="图片 10">
            <a:extLst>
              <a:ext uri="{FF2B5EF4-FFF2-40B4-BE49-F238E27FC236}">
                <a16:creationId xmlns:a16="http://schemas.microsoft.com/office/drawing/2014/main" id="{3A522AB0-9A92-D0E9-26F8-8E962A44F3A8}"/>
              </a:ext>
            </a:extLst>
          </p:cNvPr>
          <p:cNvPicPr>
            <a:picLocks noChangeAspect="1"/>
          </p:cNvPicPr>
          <p:nvPr/>
        </p:nvPicPr>
        <p:blipFill>
          <a:blip r:embed="rId3"/>
          <a:stretch>
            <a:fillRect/>
          </a:stretch>
        </p:blipFill>
        <p:spPr>
          <a:xfrm>
            <a:off x="1529833" y="3470451"/>
            <a:ext cx="6846334" cy="2822366"/>
          </a:xfrm>
          <a:prstGeom prst="rect">
            <a:avLst/>
          </a:prstGeom>
        </p:spPr>
      </p:pic>
    </p:spTree>
    <p:extLst>
      <p:ext uri="{BB962C8B-B14F-4D97-AF65-F5344CB8AC3E}">
        <p14:creationId xmlns:p14="http://schemas.microsoft.com/office/powerpoint/2010/main" val="1253294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13</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初始化阶段</a:t>
            </a:r>
            <a:endParaRPr lang="zh-CN" altLang="en-US" dirty="0"/>
          </a:p>
        </p:txBody>
      </p:sp>
      <p:sp>
        <p:nvSpPr>
          <p:cNvPr id="12" name="文本框 11">
            <a:extLst>
              <a:ext uri="{FF2B5EF4-FFF2-40B4-BE49-F238E27FC236}">
                <a16:creationId xmlns:a16="http://schemas.microsoft.com/office/drawing/2014/main" id="{438E26BD-1D75-B418-7EAC-860767ECBB15}"/>
              </a:ext>
            </a:extLst>
          </p:cNvPr>
          <p:cNvSpPr txBox="1"/>
          <p:nvPr/>
        </p:nvSpPr>
        <p:spPr>
          <a:xfrm>
            <a:off x="327914" y="1663497"/>
            <a:ext cx="7505405" cy="923330"/>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中，迭代过程从随机产生的群体开始。如下式所示，整个群体通常被建模为一个包含了 </a:t>
            </a:r>
            <a:r>
              <a:rPr lang="en-US" altLang="zh-CN" b="0" i="0" dirty="0">
                <a:solidFill>
                  <a:srgbClr val="000000"/>
                </a:solidFill>
                <a:effectLst/>
                <a:latin typeface="+mn-ea"/>
              </a:rPr>
              <a:t>N</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行 </a:t>
            </a:r>
            <a:r>
              <a:rPr lang="zh-CN" altLang="en-US" b="0" i="0" dirty="0">
                <a:solidFill>
                  <a:srgbClr val="000000"/>
                </a:solidFill>
                <a:effectLst/>
                <a:latin typeface="+mn-ea"/>
              </a:rPr>
              <a:t>𝐷</a:t>
            </a:r>
            <a:r>
              <a:rPr lang="en-US" altLang="zh-CN" b="0" i="0" dirty="0">
                <a:solidFill>
                  <a:srgbClr val="000000"/>
                </a:solidFill>
                <a:effectLst/>
                <a:latin typeface="+mn-ea"/>
              </a:rPr>
              <a:t>i</a:t>
            </a:r>
            <a:r>
              <a:rPr lang="zh-CN" altLang="en-US" b="0" i="0" dirty="0">
                <a:solidFill>
                  <a:srgbClr val="000000"/>
                </a:solidFill>
                <a:effectLst/>
                <a:latin typeface="+mn-ea"/>
              </a:rPr>
              <a:t>𝑚 </a:t>
            </a:r>
            <a:r>
              <a:rPr lang="zh-CN" altLang="en-US" b="0" i="0" dirty="0">
                <a:solidFill>
                  <a:srgbClr val="000000"/>
                </a:solidFill>
                <a:effectLst/>
                <a:latin typeface="微软雅黑" panose="020B0503020204020204" pitchFamily="34" charset="-122"/>
                <a:ea typeface="微软雅黑" panose="020B0503020204020204" pitchFamily="34" charset="-122"/>
              </a:rPr>
              <a:t>列 的矩阵，其中</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mn-ea"/>
              </a:rPr>
              <a:t>N </a:t>
            </a:r>
            <a:r>
              <a:rPr lang="zh-CN" altLang="en-US" b="0" i="0" dirty="0">
                <a:solidFill>
                  <a:srgbClr val="000000"/>
                </a:solidFill>
                <a:effectLst/>
                <a:latin typeface="微软雅黑" panose="020B0503020204020204" pitchFamily="34" charset="-122"/>
                <a:ea typeface="微软雅黑" panose="020B0503020204020204" pitchFamily="34" charset="-122"/>
              </a:rPr>
              <a:t>表示群体的大小，</a:t>
            </a:r>
            <a:r>
              <a:rPr lang="zh-CN" altLang="en-US" b="0" i="0" dirty="0">
                <a:solidFill>
                  <a:srgbClr val="000000"/>
                </a:solidFill>
                <a:effectLst/>
                <a:latin typeface="+mn-ea"/>
              </a:rPr>
              <a:t>𝐷</a:t>
            </a:r>
            <a:r>
              <a:rPr lang="en-US" altLang="zh-CN" b="0" i="0" dirty="0" err="1">
                <a:solidFill>
                  <a:srgbClr val="000000"/>
                </a:solidFill>
                <a:effectLst/>
                <a:latin typeface="+mn-ea"/>
              </a:rPr>
              <a:t>i</a:t>
            </a:r>
            <a:r>
              <a:rPr lang="zh-CN" altLang="en-US" b="0" i="0" dirty="0">
                <a:solidFill>
                  <a:srgbClr val="000000"/>
                </a:solidFill>
                <a:effectLst/>
                <a:latin typeface="+mn-ea"/>
              </a:rPr>
              <a:t>𝑚 </a:t>
            </a:r>
            <a:r>
              <a:rPr lang="zh-CN" altLang="en-US" b="0" i="0" dirty="0">
                <a:solidFill>
                  <a:srgbClr val="000000"/>
                </a:solidFill>
                <a:effectLst/>
                <a:latin typeface="微软雅黑" panose="020B0503020204020204" pitchFamily="34" charset="-122"/>
                <a:ea typeface="微软雅黑" panose="020B0503020204020204" pitchFamily="34" charset="-122"/>
              </a:rPr>
              <a:t>表示解空间的维数。</a:t>
            </a:r>
            <a:endParaRPr lang="zh-CN" altLang="en-US" dirty="0"/>
          </a:p>
        </p:txBody>
      </p:sp>
      <p:graphicFrame>
        <p:nvGraphicFramePr>
          <p:cNvPr id="13" name="对象 12">
            <a:extLst>
              <a:ext uri="{FF2B5EF4-FFF2-40B4-BE49-F238E27FC236}">
                <a16:creationId xmlns:a16="http://schemas.microsoft.com/office/drawing/2014/main" id="{9E1D445C-CEF0-2B22-8062-1364F0FE4A23}"/>
              </a:ext>
            </a:extLst>
          </p:cNvPr>
          <p:cNvGraphicFramePr>
            <a:graphicFrameLocks noChangeAspect="1"/>
          </p:cNvGraphicFramePr>
          <p:nvPr>
            <p:extLst>
              <p:ext uri="{D42A27DB-BD31-4B8C-83A1-F6EECF244321}">
                <p14:modId xmlns:p14="http://schemas.microsoft.com/office/powerpoint/2010/main" val="3888930834"/>
              </p:ext>
            </p:extLst>
          </p:nvPr>
        </p:nvGraphicFramePr>
        <p:xfrm>
          <a:off x="834883" y="2586827"/>
          <a:ext cx="4637104" cy="1689633"/>
        </p:xfrm>
        <a:graphic>
          <a:graphicData uri="http://schemas.openxmlformats.org/presentationml/2006/ole">
            <mc:AlternateContent xmlns:mc="http://schemas.openxmlformats.org/markup-compatibility/2006">
              <mc:Choice xmlns:v="urn:schemas-microsoft-com:vml" Requires="v">
                <p:oleObj name="AxMath" r:id="rId3" imgW="3136680" imgH="1143000" progId="Equation.AxMath">
                  <p:embed/>
                </p:oleObj>
              </mc:Choice>
              <mc:Fallback>
                <p:oleObj name="AxMath" r:id="rId3" imgW="3136680" imgH="1143000" progId="Equation.AxMath">
                  <p:embed/>
                  <p:pic>
                    <p:nvPicPr>
                      <p:cNvPr id="0" name=""/>
                      <p:cNvPicPr/>
                      <p:nvPr/>
                    </p:nvPicPr>
                    <p:blipFill>
                      <a:blip r:embed="rId4"/>
                      <a:stretch>
                        <a:fillRect/>
                      </a:stretch>
                    </p:blipFill>
                    <p:spPr>
                      <a:xfrm>
                        <a:off x="834883" y="2586827"/>
                        <a:ext cx="4637104" cy="1689633"/>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6835C9DA-E1F7-42C1-25E0-42ADD2ED494F}"/>
              </a:ext>
            </a:extLst>
          </p:cNvPr>
          <p:cNvSpPr txBox="1"/>
          <p:nvPr/>
        </p:nvSpPr>
        <p:spPr>
          <a:xfrm>
            <a:off x="478427" y="4509120"/>
            <a:ext cx="7914649"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其中，𝐿和𝑈分别表示解空间的下界和上界。</a:t>
            </a:r>
            <a:r>
              <a:rPr lang="el-GR" altLang="zh-CN"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b="0" i="0" dirty="0">
                <a:solidFill>
                  <a:srgbClr val="000000"/>
                </a:solidFill>
                <a:effectLst/>
                <a:latin typeface="微软雅黑" panose="020B0503020204020204" pitchFamily="34" charset="-122"/>
                <a:ea typeface="微软雅黑" panose="020B0503020204020204" pitchFamily="34" charset="-122"/>
              </a:rPr>
              <a:t>表示在</a:t>
            </a:r>
            <a:r>
              <a:rPr lang="en-US" altLang="zh-CN" b="0" i="0" dirty="0">
                <a:solidFill>
                  <a:srgbClr val="000000"/>
                </a:solidFill>
                <a:effectLst/>
                <a:latin typeface="微软雅黑" panose="020B0503020204020204" pitchFamily="34" charset="-122"/>
                <a:ea typeface="微软雅黑" panose="020B0503020204020204" pitchFamily="34" charset="-122"/>
              </a:rPr>
              <a:t>[0,1]</a:t>
            </a:r>
            <a:r>
              <a:rPr lang="zh-CN" altLang="en-US" b="0" i="0" dirty="0">
                <a:solidFill>
                  <a:srgbClr val="000000"/>
                </a:solidFill>
                <a:effectLst/>
                <a:latin typeface="微软雅黑" panose="020B0503020204020204" pitchFamily="34" charset="-122"/>
                <a:ea typeface="微软雅黑" panose="020B0503020204020204" pitchFamily="34" charset="-122"/>
              </a:rPr>
              <a:t>中随机产生的数字。</a:t>
            </a:r>
            <a:endParaRPr lang="zh-CN" altLang="en-US" dirty="0"/>
          </a:p>
        </p:txBody>
      </p:sp>
    </p:spTree>
    <p:extLst>
      <p:ext uri="{BB962C8B-B14F-4D97-AF65-F5344CB8AC3E}">
        <p14:creationId xmlns:p14="http://schemas.microsoft.com/office/powerpoint/2010/main" val="1020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14</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探索</a:t>
            </a:r>
            <a:r>
              <a:rPr lang="zh-CN" altLang="en-US" b="0" i="0" dirty="0">
                <a:solidFill>
                  <a:srgbClr val="000000"/>
                </a:solidFill>
                <a:effectLst/>
                <a:latin typeface="微软雅黑" panose="020B0503020204020204" pitchFamily="34" charset="-122"/>
                <a:ea typeface="微软雅黑" panose="020B0503020204020204" pitchFamily="34" charset="-122"/>
              </a:rPr>
              <a:t>阶段</a:t>
            </a:r>
            <a:endParaRPr lang="zh-CN" altLang="en-US" dirty="0"/>
          </a:p>
        </p:txBody>
      </p:sp>
      <p:sp>
        <p:nvSpPr>
          <p:cNvPr id="9" name="文本框 8">
            <a:extLst>
              <a:ext uri="{FF2B5EF4-FFF2-40B4-BE49-F238E27FC236}">
                <a16:creationId xmlns:a16="http://schemas.microsoft.com/office/drawing/2014/main" id="{1A8165EB-893B-DCA7-DF2D-66FB4B7B5D2B}"/>
              </a:ext>
            </a:extLst>
          </p:cNvPr>
          <p:cNvSpPr txBox="1"/>
          <p:nvPr/>
        </p:nvSpPr>
        <p:spPr>
          <a:xfrm>
            <a:off x="632520" y="1499934"/>
            <a:ext cx="9001000" cy="646331"/>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当雪或由雪转化而来的液态水转化为蒸汽时，由于运动的不规则性，搜索</a:t>
            </a:r>
            <a:r>
              <a:rPr lang="en-US" altLang="zh-CN" b="0" i="0" dirty="0">
                <a:solidFill>
                  <a:srgbClr val="000000"/>
                </a:solidFill>
                <a:effectLst/>
                <a:latin typeface="微软雅黑" panose="020B0503020204020204" pitchFamily="34" charset="-122"/>
                <a:ea typeface="微软雅黑" panose="020B0503020204020204" pitchFamily="34" charset="-122"/>
              </a:rPr>
              <a:t>agent</a:t>
            </a:r>
            <a:r>
              <a:rPr lang="zh-CN" altLang="en-US" b="0" i="0" dirty="0">
                <a:solidFill>
                  <a:srgbClr val="000000"/>
                </a:solidFill>
                <a:effectLst/>
                <a:latin typeface="微软雅黑" panose="020B0503020204020204" pitchFamily="34" charset="-122"/>
                <a:ea typeface="微软雅黑" panose="020B0503020204020204" pitchFamily="34" charset="-122"/>
              </a:rPr>
              <a:t>呈现出高度分散的特征。在此，我们利用布朗运动来模拟这种情况。</a:t>
            </a:r>
            <a:endParaRPr lang="zh-CN" altLang="en-US" dirty="0"/>
          </a:p>
        </p:txBody>
      </p:sp>
      <p:pic>
        <p:nvPicPr>
          <p:cNvPr id="10" name="图片 9">
            <a:extLst>
              <a:ext uri="{FF2B5EF4-FFF2-40B4-BE49-F238E27FC236}">
                <a16:creationId xmlns:a16="http://schemas.microsoft.com/office/drawing/2014/main" id="{0C65B446-79E1-1A70-B9CE-757FEEE1A256}"/>
              </a:ext>
            </a:extLst>
          </p:cNvPr>
          <p:cNvPicPr>
            <a:picLocks noChangeAspect="1"/>
          </p:cNvPicPr>
          <p:nvPr/>
        </p:nvPicPr>
        <p:blipFill>
          <a:blip r:embed="rId3"/>
          <a:stretch>
            <a:fillRect/>
          </a:stretch>
        </p:blipFill>
        <p:spPr>
          <a:xfrm>
            <a:off x="106639" y="2305431"/>
            <a:ext cx="6617040" cy="1549480"/>
          </a:xfrm>
          <a:prstGeom prst="rect">
            <a:avLst/>
          </a:prstGeom>
        </p:spPr>
      </p:pic>
      <p:sp>
        <p:nvSpPr>
          <p:cNvPr id="16" name="文本框 15">
            <a:extLst>
              <a:ext uri="{FF2B5EF4-FFF2-40B4-BE49-F238E27FC236}">
                <a16:creationId xmlns:a16="http://schemas.microsoft.com/office/drawing/2014/main" id="{82B355CB-C68E-0718-3F8F-0A8F0ADDAFB9}"/>
              </a:ext>
            </a:extLst>
          </p:cNvPr>
          <p:cNvSpPr txBox="1"/>
          <p:nvPr/>
        </p:nvSpPr>
        <p:spPr>
          <a:xfrm>
            <a:off x="918109" y="3956255"/>
            <a:ext cx="7056784" cy="923330"/>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如</a:t>
            </a:r>
            <a:r>
              <a:rPr lang="zh-CN" altLang="en-US" dirty="0">
                <a:solidFill>
                  <a:srgbClr val="000000"/>
                </a:solidFill>
                <a:latin typeface="微软雅黑" panose="020B0503020204020204" pitchFamily="34" charset="-122"/>
                <a:ea typeface="微软雅黑" panose="020B0503020204020204" pitchFamily="34" charset="-122"/>
              </a:rPr>
              <a:t>上</a:t>
            </a:r>
            <a:r>
              <a:rPr lang="zh-CN" altLang="en-US" b="0" i="0" dirty="0">
                <a:solidFill>
                  <a:srgbClr val="000000"/>
                </a:solidFill>
                <a:effectLst/>
                <a:latin typeface="微软雅黑" panose="020B0503020204020204" pitchFamily="34" charset="-122"/>
                <a:ea typeface="微软雅黑" panose="020B0503020204020204" pitchFamily="34" charset="-122"/>
              </a:rPr>
              <a:t>图所示，布朗运动利用动态和均匀的步长，可以探索搜索空间中的一些潜在区域。因此，它可以很好地反映蒸汽在搜索空间中扩散的情况。</a:t>
            </a:r>
            <a:endParaRPr lang="zh-CN" altLang="en-US" dirty="0"/>
          </a:p>
        </p:txBody>
      </p:sp>
      <p:sp>
        <p:nvSpPr>
          <p:cNvPr id="20" name="文本框 19">
            <a:extLst>
              <a:ext uri="{FF2B5EF4-FFF2-40B4-BE49-F238E27FC236}">
                <a16:creationId xmlns:a16="http://schemas.microsoft.com/office/drawing/2014/main" id="{DA8CF27E-0FD7-C2A1-E39E-7FAF3F1E0639}"/>
              </a:ext>
            </a:extLst>
          </p:cNvPr>
          <p:cNvSpPr txBox="1"/>
          <p:nvPr/>
        </p:nvSpPr>
        <p:spPr>
          <a:xfrm>
            <a:off x="537553" y="5013176"/>
            <a:ext cx="3738185"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勘探过程中位置的计算公式如下</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graphicFrame>
        <p:nvGraphicFramePr>
          <p:cNvPr id="21" name="对象 20">
            <a:extLst>
              <a:ext uri="{FF2B5EF4-FFF2-40B4-BE49-F238E27FC236}">
                <a16:creationId xmlns:a16="http://schemas.microsoft.com/office/drawing/2014/main" id="{81F7B26F-A586-2452-8484-76FA155A191B}"/>
              </a:ext>
            </a:extLst>
          </p:cNvPr>
          <p:cNvGraphicFramePr>
            <a:graphicFrameLocks noChangeAspect="1"/>
          </p:cNvGraphicFramePr>
          <p:nvPr>
            <p:extLst>
              <p:ext uri="{D42A27DB-BD31-4B8C-83A1-F6EECF244321}">
                <p14:modId xmlns:p14="http://schemas.microsoft.com/office/powerpoint/2010/main" val="3391095792"/>
              </p:ext>
            </p:extLst>
          </p:nvPr>
        </p:nvGraphicFramePr>
        <p:xfrm>
          <a:off x="488504" y="5589240"/>
          <a:ext cx="8113902" cy="392142"/>
        </p:xfrm>
        <a:graphic>
          <a:graphicData uri="http://schemas.openxmlformats.org/presentationml/2006/ole">
            <mc:AlternateContent xmlns:mc="http://schemas.openxmlformats.org/markup-compatibility/2006">
              <mc:Choice xmlns:v="urn:schemas-microsoft-com:vml" Requires="v">
                <p:oleObj name="AxMath" r:id="rId4" imgW="4894920" imgH="236160" progId="Equation.AxMath">
                  <p:embed/>
                </p:oleObj>
              </mc:Choice>
              <mc:Fallback>
                <p:oleObj name="AxMath" r:id="rId4" imgW="4894920" imgH="236160" progId="Equation.AxMath">
                  <p:embed/>
                  <p:pic>
                    <p:nvPicPr>
                      <p:cNvPr id="0" name=""/>
                      <p:cNvPicPr/>
                      <p:nvPr/>
                    </p:nvPicPr>
                    <p:blipFill>
                      <a:blip r:embed="rId5"/>
                      <a:stretch>
                        <a:fillRect/>
                      </a:stretch>
                    </p:blipFill>
                    <p:spPr>
                      <a:xfrm>
                        <a:off x="488504" y="5589240"/>
                        <a:ext cx="8113902" cy="392142"/>
                      </a:xfrm>
                      <a:prstGeom prst="rect">
                        <a:avLst/>
                      </a:prstGeom>
                    </p:spPr>
                  </p:pic>
                </p:oleObj>
              </mc:Fallback>
            </mc:AlternateContent>
          </a:graphicData>
        </a:graphic>
      </p:graphicFrame>
    </p:spTree>
    <p:extLst>
      <p:ext uri="{BB962C8B-B14F-4D97-AF65-F5344CB8AC3E}">
        <p14:creationId xmlns:p14="http://schemas.microsoft.com/office/powerpoint/2010/main" val="320437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15</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探索</a:t>
            </a:r>
            <a:r>
              <a:rPr lang="zh-CN" altLang="en-US" b="0" i="0" dirty="0">
                <a:solidFill>
                  <a:srgbClr val="000000"/>
                </a:solidFill>
                <a:effectLst/>
                <a:latin typeface="微软雅黑" panose="020B0503020204020204" pitchFamily="34" charset="-122"/>
                <a:ea typeface="微软雅黑" panose="020B0503020204020204" pitchFamily="34" charset="-122"/>
              </a:rPr>
              <a:t>阶段</a:t>
            </a:r>
            <a:endParaRPr lang="zh-CN" altLang="en-US" dirty="0"/>
          </a:p>
        </p:txBody>
      </p:sp>
      <p:graphicFrame>
        <p:nvGraphicFramePr>
          <p:cNvPr id="21" name="对象 20">
            <a:extLst>
              <a:ext uri="{FF2B5EF4-FFF2-40B4-BE49-F238E27FC236}">
                <a16:creationId xmlns:a16="http://schemas.microsoft.com/office/drawing/2014/main" id="{81F7B26F-A586-2452-8484-76FA155A191B}"/>
              </a:ext>
            </a:extLst>
          </p:cNvPr>
          <p:cNvGraphicFramePr>
            <a:graphicFrameLocks noChangeAspect="1"/>
          </p:cNvGraphicFramePr>
          <p:nvPr>
            <p:extLst>
              <p:ext uri="{D42A27DB-BD31-4B8C-83A1-F6EECF244321}">
                <p14:modId xmlns:p14="http://schemas.microsoft.com/office/powerpoint/2010/main" val="542443036"/>
              </p:ext>
            </p:extLst>
          </p:nvPr>
        </p:nvGraphicFramePr>
        <p:xfrm>
          <a:off x="313910" y="1614361"/>
          <a:ext cx="9505056" cy="1467660"/>
        </p:xfrm>
        <a:graphic>
          <a:graphicData uri="http://schemas.openxmlformats.org/presentationml/2006/ole">
            <mc:AlternateContent xmlns:mc="http://schemas.openxmlformats.org/markup-compatibility/2006">
              <mc:Choice xmlns:v="urn:schemas-microsoft-com:vml" Requires="v">
                <p:oleObj name="AxMath" r:id="rId3" imgW="6158160" imgH="950760" progId="Equation.AxMath">
                  <p:embed/>
                </p:oleObj>
              </mc:Choice>
              <mc:Fallback>
                <p:oleObj name="AxMath" r:id="rId3" imgW="6158160" imgH="950760" progId="Equation.AxMath">
                  <p:embed/>
                  <p:pic>
                    <p:nvPicPr>
                      <p:cNvPr id="21" name="对象 20">
                        <a:extLst>
                          <a:ext uri="{FF2B5EF4-FFF2-40B4-BE49-F238E27FC236}">
                            <a16:creationId xmlns:a16="http://schemas.microsoft.com/office/drawing/2014/main" id="{81F7B26F-A586-2452-8484-76FA155A191B}"/>
                          </a:ext>
                        </a:extLst>
                      </p:cNvPr>
                      <p:cNvPicPr/>
                      <p:nvPr/>
                    </p:nvPicPr>
                    <p:blipFill>
                      <a:blip r:embed="rId4"/>
                      <a:stretch>
                        <a:fillRect/>
                      </a:stretch>
                    </p:blipFill>
                    <p:spPr>
                      <a:xfrm>
                        <a:off x="313910" y="1614361"/>
                        <a:ext cx="9505056" cy="1467660"/>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A773C70-445C-88B2-91D0-027355D52DAB}"/>
              </a:ext>
            </a:extLst>
          </p:cNvPr>
          <p:cNvGraphicFramePr>
            <a:graphicFrameLocks noChangeAspect="1"/>
          </p:cNvGraphicFramePr>
          <p:nvPr>
            <p:extLst>
              <p:ext uri="{D42A27DB-BD31-4B8C-83A1-F6EECF244321}">
                <p14:modId xmlns:p14="http://schemas.microsoft.com/office/powerpoint/2010/main" val="3995990645"/>
              </p:ext>
            </p:extLst>
          </p:nvPr>
        </p:nvGraphicFramePr>
        <p:xfrm>
          <a:off x="313910" y="3182526"/>
          <a:ext cx="7261225" cy="3136900"/>
        </p:xfrm>
        <a:graphic>
          <a:graphicData uri="http://schemas.openxmlformats.org/presentationml/2006/ole">
            <mc:AlternateContent xmlns:mc="http://schemas.openxmlformats.org/markup-compatibility/2006">
              <mc:Choice xmlns:v="urn:schemas-microsoft-com:vml" Requires="v">
                <p:oleObj name="AxMath" r:id="rId5" imgW="4706280" imgH="2034000" progId="Equation.AxMath">
                  <p:embed/>
                </p:oleObj>
              </mc:Choice>
              <mc:Fallback>
                <p:oleObj name="AxMath" r:id="rId5" imgW="4706280" imgH="2034000" progId="Equation.AxMath">
                  <p:embed/>
                  <p:pic>
                    <p:nvPicPr>
                      <p:cNvPr id="0" name=""/>
                      <p:cNvPicPr/>
                      <p:nvPr/>
                    </p:nvPicPr>
                    <p:blipFill>
                      <a:blip r:embed="rId6"/>
                      <a:stretch>
                        <a:fillRect/>
                      </a:stretch>
                    </p:blipFill>
                    <p:spPr>
                      <a:xfrm>
                        <a:off x="313910" y="3182526"/>
                        <a:ext cx="7261225" cy="3136900"/>
                      </a:xfrm>
                      <a:prstGeom prst="rect">
                        <a:avLst/>
                      </a:prstGeom>
                    </p:spPr>
                  </p:pic>
                </p:oleObj>
              </mc:Fallback>
            </mc:AlternateContent>
          </a:graphicData>
        </a:graphic>
      </p:graphicFrame>
    </p:spTree>
    <p:extLst>
      <p:ext uri="{BB962C8B-B14F-4D97-AF65-F5344CB8AC3E}">
        <p14:creationId xmlns:p14="http://schemas.microsoft.com/office/powerpoint/2010/main" val="2555615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16</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探索</a:t>
            </a:r>
            <a:r>
              <a:rPr lang="zh-CN" altLang="en-US" b="0" i="0" dirty="0">
                <a:solidFill>
                  <a:srgbClr val="000000"/>
                </a:solidFill>
                <a:effectLst/>
                <a:latin typeface="微软雅黑" panose="020B0503020204020204" pitchFamily="34" charset="-122"/>
                <a:ea typeface="微软雅黑" panose="020B0503020204020204" pitchFamily="34" charset="-122"/>
              </a:rPr>
              <a:t>阶段</a:t>
            </a:r>
            <a:endParaRPr lang="zh-CN" altLang="en-US" dirty="0"/>
          </a:p>
        </p:txBody>
      </p:sp>
      <p:sp>
        <p:nvSpPr>
          <p:cNvPr id="9" name="文本框 8">
            <a:extLst>
              <a:ext uri="{FF2B5EF4-FFF2-40B4-BE49-F238E27FC236}">
                <a16:creationId xmlns:a16="http://schemas.microsoft.com/office/drawing/2014/main" id="{C0BB3742-A771-C499-A75E-AF2DA079F75E}"/>
              </a:ext>
            </a:extLst>
          </p:cNvPr>
          <p:cNvSpPr txBox="1"/>
          <p:nvPr/>
        </p:nvSpPr>
        <p:spPr>
          <a:xfrm>
            <a:off x="632520" y="1628800"/>
            <a:ext cx="6192688" cy="369332"/>
          </a:xfrm>
          <a:prstGeom prst="rect">
            <a:avLst/>
          </a:prstGeom>
          <a:noFill/>
        </p:spPr>
        <p:txBody>
          <a:bodyPr wrap="square" rtlCol="0">
            <a:spAutoFit/>
          </a:bodyPr>
          <a:lstStyle/>
          <a:p>
            <a:r>
              <a:rPr lang="zh-CN" altLang="en-US" dirty="0"/>
              <a:t>下图直观地展示了雪融优化算法在探索阶段的探索过程。</a:t>
            </a:r>
          </a:p>
        </p:txBody>
      </p:sp>
      <p:pic>
        <p:nvPicPr>
          <p:cNvPr id="10" name="图片 9">
            <a:extLst>
              <a:ext uri="{FF2B5EF4-FFF2-40B4-BE49-F238E27FC236}">
                <a16:creationId xmlns:a16="http://schemas.microsoft.com/office/drawing/2014/main" id="{9223FEDC-5A5A-81EE-20DD-32686EA36CFA}"/>
              </a:ext>
            </a:extLst>
          </p:cNvPr>
          <p:cNvPicPr>
            <a:picLocks noChangeAspect="1"/>
          </p:cNvPicPr>
          <p:nvPr/>
        </p:nvPicPr>
        <p:blipFill>
          <a:blip r:embed="rId3"/>
          <a:stretch>
            <a:fillRect/>
          </a:stretch>
        </p:blipFill>
        <p:spPr>
          <a:xfrm>
            <a:off x="335862" y="2245513"/>
            <a:ext cx="7411484" cy="3381847"/>
          </a:xfrm>
          <a:prstGeom prst="rect">
            <a:avLst/>
          </a:prstGeom>
        </p:spPr>
      </p:pic>
      <p:sp>
        <p:nvSpPr>
          <p:cNvPr id="11" name="文本框 10">
            <a:extLst>
              <a:ext uri="{FF2B5EF4-FFF2-40B4-BE49-F238E27FC236}">
                <a16:creationId xmlns:a16="http://schemas.microsoft.com/office/drawing/2014/main" id="{2684922F-62F4-9434-B184-D3A6B49F6B0D}"/>
              </a:ext>
            </a:extLst>
          </p:cNvPr>
          <p:cNvSpPr txBox="1"/>
          <p:nvPr/>
        </p:nvSpPr>
        <p:spPr>
          <a:xfrm>
            <a:off x="7747346" y="1998132"/>
            <a:ext cx="1872208" cy="3416320"/>
          </a:xfrm>
          <a:prstGeom prst="rect">
            <a:avLst/>
          </a:prstGeom>
          <a:noFill/>
        </p:spPr>
        <p:txBody>
          <a:bodyPr wrap="square" rtlCol="0">
            <a:spAutoFit/>
          </a:bodyPr>
          <a:lstStyle/>
          <a:p>
            <a:r>
              <a:rPr lang="zh-CN" altLang="en-US" dirty="0"/>
              <a:t>我相信可以看出来，其实探索阶段的过程是算法，以</a:t>
            </a:r>
            <a:r>
              <a:rPr lang="en-US" altLang="zh-CN" dirty="0"/>
              <a:t>Elite(t)</a:t>
            </a:r>
            <a:r>
              <a:rPr lang="zh-CN" altLang="en-US" dirty="0"/>
              <a:t>为该轮的基点。向着该迭代时的最优解</a:t>
            </a:r>
            <a:r>
              <a:rPr lang="en-US" altLang="zh-CN" dirty="0"/>
              <a:t>G(t)</a:t>
            </a:r>
            <a:r>
              <a:rPr lang="zh-CN" altLang="en-US" dirty="0"/>
              <a:t>和该迭代时的质心进行移动。既可以保持算法的寻优性能，也能保持算法的探索性。</a:t>
            </a:r>
          </a:p>
        </p:txBody>
      </p:sp>
    </p:spTree>
    <p:extLst>
      <p:ext uri="{BB962C8B-B14F-4D97-AF65-F5344CB8AC3E}">
        <p14:creationId xmlns:p14="http://schemas.microsoft.com/office/powerpoint/2010/main" val="235543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17</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开发阶段</a:t>
            </a:r>
            <a:endParaRPr lang="zh-CN" altLang="en-US" dirty="0"/>
          </a:p>
        </p:txBody>
      </p:sp>
      <p:sp>
        <p:nvSpPr>
          <p:cNvPr id="12" name="文本框 11">
            <a:extLst>
              <a:ext uri="{FF2B5EF4-FFF2-40B4-BE49-F238E27FC236}">
                <a16:creationId xmlns:a16="http://schemas.microsoft.com/office/drawing/2014/main" id="{25297AFC-769A-32DF-894E-C74FAB4E84CF}"/>
              </a:ext>
            </a:extLst>
          </p:cNvPr>
          <p:cNvSpPr txBox="1"/>
          <p:nvPr/>
        </p:nvSpPr>
        <p:spPr>
          <a:xfrm>
            <a:off x="581228" y="1531292"/>
            <a:ext cx="8620243" cy="1200329"/>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当雪通过融化行为转化为液态水时，搜索</a:t>
            </a:r>
            <a:r>
              <a:rPr lang="en-US" altLang="zh-CN" dirty="0">
                <a:solidFill>
                  <a:srgbClr val="000000"/>
                </a:solidFill>
                <a:latin typeface="微软雅黑" panose="020B0503020204020204" pitchFamily="34" charset="-122"/>
                <a:ea typeface="微软雅黑" panose="020B0503020204020204" pitchFamily="34" charset="-122"/>
              </a:rPr>
              <a:t>agent</a:t>
            </a:r>
            <a:r>
              <a:rPr lang="zh-CN" altLang="en-US" b="0" i="0" dirty="0">
                <a:solidFill>
                  <a:srgbClr val="000000"/>
                </a:solidFill>
                <a:effectLst/>
                <a:latin typeface="微软雅黑" panose="020B0503020204020204" pitchFamily="34" charset="-122"/>
                <a:ea typeface="微软雅黑" panose="020B0503020204020204" pitchFamily="34" charset="-122"/>
              </a:rPr>
              <a:t>被鼓励围绕当前最佳解决方案开发高质量的解决方案，而不是在解决方案空间中扩展高度分散的特征。作为最经典的融雪模型之一，利用度日模型来反映融雪过程。在这里，我们对该模型进行改进，其形式如下，即，在</a:t>
            </a:r>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中，利用以下公式计算融雪速率</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graphicFrame>
        <p:nvGraphicFramePr>
          <p:cNvPr id="14" name="对象 13">
            <a:extLst>
              <a:ext uri="{FF2B5EF4-FFF2-40B4-BE49-F238E27FC236}">
                <a16:creationId xmlns:a16="http://schemas.microsoft.com/office/drawing/2014/main" id="{3C91A991-D40E-4F95-4CA2-425AE47B9AF0}"/>
              </a:ext>
            </a:extLst>
          </p:cNvPr>
          <p:cNvGraphicFramePr>
            <a:graphicFrameLocks noChangeAspect="1"/>
          </p:cNvGraphicFramePr>
          <p:nvPr>
            <p:extLst>
              <p:ext uri="{D42A27DB-BD31-4B8C-83A1-F6EECF244321}">
                <p14:modId xmlns:p14="http://schemas.microsoft.com/office/powerpoint/2010/main" val="2772259357"/>
              </p:ext>
            </p:extLst>
          </p:nvPr>
        </p:nvGraphicFramePr>
        <p:xfrm>
          <a:off x="786732" y="3219563"/>
          <a:ext cx="4272726" cy="586150"/>
        </p:xfrm>
        <a:graphic>
          <a:graphicData uri="http://schemas.openxmlformats.org/presentationml/2006/ole">
            <mc:AlternateContent xmlns:mc="http://schemas.openxmlformats.org/markup-compatibility/2006">
              <mc:Choice xmlns:v="urn:schemas-microsoft-com:vml" Requires="v">
                <p:oleObj name="AxMath" r:id="rId3" imgW="3078720" imgH="422640" progId="Equation.AxMath">
                  <p:embed/>
                </p:oleObj>
              </mc:Choice>
              <mc:Fallback>
                <p:oleObj name="AxMath" r:id="rId3" imgW="3078720" imgH="422640" progId="Equation.AxMath">
                  <p:embed/>
                  <p:pic>
                    <p:nvPicPr>
                      <p:cNvPr id="0" name=""/>
                      <p:cNvPicPr/>
                      <p:nvPr/>
                    </p:nvPicPr>
                    <p:blipFill>
                      <a:blip r:embed="rId4"/>
                      <a:stretch>
                        <a:fillRect/>
                      </a:stretch>
                    </p:blipFill>
                    <p:spPr>
                      <a:xfrm>
                        <a:off x="786732" y="3219563"/>
                        <a:ext cx="4272726" cy="586150"/>
                      </a:xfrm>
                      <a:prstGeom prst="rect">
                        <a:avLst/>
                      </a:prstGeom>
                    </p:spPr>
                  </p:pic>
                </p:oleObj>
              </mc:Fallback>
            </mc:AlternateContent>
          </a:graphicData>
        </a:graphic>
      </p:graphicFrame>
      <p:sp>
        <p:nvSpPr>
          <p:cNvPr id="16" name="文本框 15">
            <a:extLst>
              <a:ext uri="{FF2B5EF4-FFF2-40B4-BE49-F238E27FC236}">
                <a16:creationId xmlns:a16="http://schemas.microsoft.com/office/drawing/2014/main" id="{D46562BE-2A68-FADD-A9AC-B13129040096}"/>
              </a:ext>
            </a:extLst>
          </p:cNvPr>
          <p:cNvSpPr txBox="1"/>
          <p:nvPr/>
        </p:nvSpPr>
        <p:spPr>
          <a:xfrm>
            <a:off x="647313" y="4971644"/>
            <a:ext cx="4953000"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开发阶段，位置更新方程如下</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graphicFrame>
        <p:nvGraphicFramePr>
          <p:cNvPr id="17" name="对象 16">
            <a:extLst>
              <a:ext uri="{FF2B5EF4-FFF2-40B4-BE49-F238E27FC236}">
                <a16:creationId xmlns:a16="http://schemas.microsoft.com/office/drawing/2014/main" id="{BC4C559C-3AFF-490D-A2B5-81797E6A8445}"/>
              </a:ext>
            </a:extLst>
          </p:cNvPr>
          <p:cNvGraphicFramePr>
            <a:graphicFrameLocks noChangeAspect="1"/>
          </p:cNvGraphicFramePr>
          <p:nvPr>
            <p:extLst>
              <p:ext uri="{D42A27DB-BD31-4B8C-83A1-F6EECF244321}">
                <p14:modId xmlns:p14="http://schemas.microsoft.com/office/powerpoint/2010/main" val="106672767"/>
              </p:ext>
            </p:extLst>
          </p:nvPr>
        </p:nvGraphicFramePr>
        <p:xfrm>
          <a:off x="786732" y="5733256"/>
          <a:ext cx="7793115" cy="369331"/>
        </p:xfrm>
        <a:graphic>
          <a:graphicData uri="http://schemas.openxmlformats.org/presentationml/2006/ole">
            <mc:AlternateContent xmlns:mc="http://schemas.openxmlformats.org/markup-compatibility/2006">
              <mc:Choice xmlns:v="urn:schemas-microsoft-com:vml" Requires="v">
                <p:oleObj name="AxMath" r:id="rId5" imgW="4991400" imgH="236160" progId="Equation.AxMath">
                  <p:embed/>
                </p:oleObj>
              </mc:Choice>
              <mc:Fallback>
                <p:oleObj name="AxMath" r:id="rId5" imgW="4991400" imgH="236160" progId="Equation.AxMath">
                  <p:embed/>
                  <p:pic>
                    <p:nvPicPr>
                      <p:cNvPr id="0" name=""/>
                      <p:cNvPicPr/>
                      <p:nvPr/>
                    </p:nvPicPr>
                    <p:blipFill>
                      <a:blip r:embed="rId6"/>
                      <a:stretch>
                        <a:fillRect/>
                      </a:stretch>
                    </p:blipFill>
                    <p:spPr>
                      <a:xfrm>
                        <a:off x="786732" y="5733256"/>
                        <a:ext cx="7793115" cy="369331"/>
                      </a:xfrm>
                      <a:prstGeom prst="rect">
                        <a:avLst/>
                      </a:prstGeom>
                    </p:spPr>
                  </p:pic>
                </p:oleObj>
              </mc:Fallback>
            </mc:AlternateContent>
          </a:graphicData>
        </a:graphic>
      </p:graphicFrame>
      <p:pic>
        <p:nvPicPr>
          <p:cNvPr id="22" name="图片 21">
            <a:extLst>
              <a:ext uri="{FF2B5EF4-FFF2-40B4-BE49-F238E27FC236}">
                <a16:creationId xmlns:a16="http://schemas.microsoft.com/office/drawing/2014/main" id="{3730841F-AFE0-A8D2-1386-E07748681556}"/>
              </a:ext>
            </a:extLst>
          </p:cNvPr>
          <p:cNvPicPr>
            <a:picLocks noChangeAspect="1"/>
          </p:cNvPicPr>
          <p:nvPr/>
        </p:nvPicPr>
        <p:blipFill>
          <a:blip r:embed="rId7"/>
          <a:stretch>
            <a:fillRect/>
          </a:stretch>
        </p:blipFill>
        <p:spPr>
          <a:xfrm>
            <a:off x="5578282" y="2786561"/>
            <a:ext cx="3528392" cy="2679638"/>
          </a:xfrm>
          <a:prstGeom prst="rect">
            <a:avLst/>
          </a:prstGeom>
        </p:spPr>
      </p:pic>
    </p:spTree>
    <p:extLst>
      <p:ext uri="{BB962C8B-B14F-4D97-AF65-F5344CB8AC3E}">
        <p14:creationId xmlns:p14="http://schemas.microsoft.com/office/powerpoint/2010/main" val="72787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18</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Dual-population</a:t>
            </a:r>
            <a:r>
              <a:rPr lang="zh-CN" altLang="en-US" b="0" i="0" dirty="0">
                <a:solidFill>
                  <a:srgbClr val="000000"/>
                </a:solidFill>
                <a:effectLst/>
                <a:latin typeface="微软雅黑" panose="020B0503020204020204" pitchFamily="34" charset="-122"/>
                <a:ea typeface="微软雅黑" panose="020B0503020204020204" pitchFamily="34" charset="-122"/>
              </a:rPr>
              <a:t>机制</a:t>
            </a:r>
            <a:endParaRPr lang="zh-CN" altLang="en-US" dirty="0"/>
          </a:p>
        </p:txBody>
      </p:sp>
      <p:sp>
        <p:nvSpPr>
          <p:cNvPr id="9" name="文本框 8">
            <a:extLst>
              <a:ext uri="{FF2B5EF4-FFF2-40B4-BE49-F238E27FC236}">
                <a16:creationId xmlns:a16="http://schemas.microsoft.com/office/drawing/2014/main" id="{4DC9CDBF-79FC-935F-5F57-EEEA92C8E526}"/>
              </a:ext>
            </a:extLst>
          </p:cNvPr>
          <p:cNvSpPr txBox="1"/>
          <p:nvPr/>
        </p:nvSpPr>
        <p:spPr>
          <a:xfrm>
            <a:off x="819576" y="1720840"/>
            <a:ext cx="8093864" cy="2308324"/>
          </a:xfrm>
          <a:prstGeom prst="rect">
            <a:avLst/>
          </a:prstGeom>
          <a:noFill/>
        </p:spPr>
        <p:txBody>
          <a:bodyPr wrap="square">
            <a:spAutoFit/>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在元启发式算法中，实现</a:t>
            </a:r>
            <a:r>
              <a:rPr lang="zh-CN" altLang="en-US" b="0" i="0" dirty="0">
                <a:solidFill>
                  <a:srgbClr val="000000"/>
                </a:solidFill>
                <a:effectLst/>
                <a:highlight>
                  <a:srgbClr val="FFFF00"/>
                </a:highlight>
                <a:latin typeface="Microsoft YaHei" panose="020B0503020204020204" pitchFamily="34" charset="-122"/>
                <a:ea typeface="Microsoft YaHei" panose="020B0503020204020204" pitchFamily="34" charset="-122"/>
              </a:rPr>
              <a:t>开发</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zh-CN" altLang="en-US" b="0" i="0" dirty="0">
                <a:solidFill>
                  <a:srgbClr val="000000"/>
                </a:solidFill>
                <a:effectLst/>
                <a:highlight>
                  <a:srgbClr val="FFFF00"/>
                </a:highlight>
                <a:latin typeface="微软雅黑" panose="020B0503020204020204" pitchFamily="34" charset="-122"/>
                <a:ea typeface="微软雅黑" panose="020B0503020204020204" pitchFamily="34" charset="-122"/>
              </a:rPr>
              <a:t>探索</a:t>
            </a:r>
            <a:r>
              <a:rPr lang="zh-CN" altLang="en-US" b="0" i="0" dirty="0">
                <a:solidFill>
                  <a:srgbClr val="000000"/>
                </a:solidFill>
                <a:effectLst/>
                <a:latin typeface="微软雅黑" panose="020B0503020204020204" pitchFamily="34" charset="-122"/>
                <a:ea typeface="微软雅黑" panose="020B0503020204020204" pitchFamily="34" charset="-122"/>
              </a:rPr>
              <a:t>之间的权衡</a:t>
            </a:r>
            <a:r>
              <a:rPr lang="zh-CN" altLang="en-US" dirty="0">
                <a:solidFill>
                  <a:srgbClr val="000000"/>
                </a:solidFill>
                <a:latin typeface="微软雅黑" panose="020B0503020204020204" pitchFamily="34" charset="-122"/>
                <a:ea typeface="微软雅黑" panose="020B0503020204020204" pitchFamily="34" charset="-122"/>
              </a:rPr>
              <a:t>从雪中转化的液态水也可以转化为蒸汽来进行勘探过程。也就是说，随着时间的推移，个体进行具有高度分散特征的不规则运动的可能性增加。然后算法逐渐有探索解空间的倾向。在此，设计了</a:t>
            </a:r>
            <a:r>
              <a:rPr lang="en-US" altLang="zh-CN" dirty="0">
                <a:solidFill>
                  <a:srgbClr val="000000"/>
                </a:solidFill>
                <a:highlight>
                  <a:srgbClr val="FFFF00"/>
                </a:highlight>
                <a:latin typeface="微软雅黑" panose="020B0503020204020204" pitchFamily="34" charset="-122"/>
                <a:ea typeface="微软雅黑" panose="020B0503020204020204" pitchFamily="34" charset="-122"/>
              </a:rPr>
              <a:t>Dual-po</a:t>
            </a:r>
            <a:r>
              <a:rPr lang="zh-CN" altLang="en-US" b="0" i="0" dirty="0">
                <a:solidFill>
                  <a:srgbClr val="000000"/>
                </a:solidFill>
                <a:effectLst/>
                <a:latin typeface="微软雅黑" panose="020B0503020204020204" pitchFamily="34" charset="-122"/>
                <a:ea typeface="微软雅黑" panose="020B0503020204020204" pitchFamily="34" charset="-122"/>
              </a:rPr>
              <a:t>是非常重要的。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一些</a:t>
            </a:r>
            <a:r>
              <a:rPr lang="en-US" altLang="zh-CN" b="0" i="0" dirty="0" err="1">
                <a:solidFill>
                  <a:srgbClr val="000000"/>
                </a:solidFill>
                <a:effectLst/>
                <a:highlight>
                  <a:srgbClr val="FFFF00"/>
                </a:highlight>
                <a:latin typeface="微软雅黑" panose="020B0503020204020204" pitchFamily="34" charset="-122"/>
                <a:ea typeface="微软雅黑" panose="020B0503020204020204" pitchFamily="34" charset="-122"/>
              </a:rPr>
              <a:t>pulation</a:t>
            </a:r>
            <a:r>
              <a:rPr lang="zh-CN" altLang="en-US" b="0" i="0" dirty="0">
                <a:solidFill>
                  <a:srgbClr val="000000"/>
                </a:solidFill>
                <a:effectLst/>
                <a:latin typeface="微软雅黑" panose="020B0503020204020204" pitchFamily="34" charset="-122"/>
                <a:ea typeface="微软雅黑" panose="020B0503020204020204" pitchFamily="34" charset="-122"/>
              </a:rPr>
              <a:t>机制来反映这种情况，并保持开发和勘探。在算法</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中，在迭代的早期阶段，整个种群被随机分成两个大小相等的子种群。我们将整个种群和这两个亚种群分别表示为，</a:t>
            </a:r>
            <a:r>
              <a:rPr lang="en-US" altLang="zh-CN" b="0" i="0" dirty="0">
                <a:solidFill>
                  <a:srgbClr val="000000"/>
                </a:solidFill>
                <a:effectLst/>
                <a:latin typeface="微软雅黑" panose="020B0503020204020204" pitchFamily="34" charset="-122"/>
                <a:ea typeface="微软雅黑" panose="020B0503020204020204" pitchFamily="34" charset="-122"/>
              </a:rPr>
              <a:t>Pa</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Pb</a:t>
            </a:r>
            <a:r>
              <a:rPr lang="zh-CN" altLang="en-US" b="0" i="0" dirty="0">
                <a:solidFill>
                  <a:srgbClr val="000000"/>
                </a:solidFill>
                <a:effectLst/>
                <a:latin typeface="微软雅黑" panose="020B0503020204020204" pitchFamily="34" charset="-122"/>
                <a:ea typeface="微软雅黑" panose="020B0503020204020204" pitchFamily="34" charset="-122"/>
              </a:rPr>
              <a:t>。其中，负责勘探的是</a:t>
            </a:r>
            <a:r>
              <a:rPr lang="en-US" altLang="zh-CN" b="0" i="0" dirty="0">
                <a:solidFill>
                  <a:srgbClr val="000000"/>
                </a:solidFill>
                <a:effectLst/>
                <a:latin typeface="微软雅黑" panose="020B0503020204020204" pitchFamily="34" charset="-122"/>
                <a:ea typeface="微软雅黑" panose="020B0503020204020204" pitchFamily="34" charset="-122"/>
              </a:rPr>
              <a:t>Pa</a:t>
            </a:r>
            <a:r>
              <a:rPr lang="zh-CN" altLang="en-US" b="0" i="0" dirty="0">
                <a:solidFill>
                  <a:srgbClr val="000000"/>
                </a:solidFill>
                <a:effectLst/>
                <a:latin typeface="微软雅黑" panose="020B0503020204020204" pitchFamily="34" charset="-122"/>
                <a:ea typeface="微软雅黑" panose="020B0503020204020204" pitchFamily="34" charset="-122"/>
              </a:rPr>
              <a:t>，负责开采的是</a:t>
            </a:r>
            <a:r>
              <a:rPr lang="en-US" altLang="zh-CN" b="0" i="0" dirty="0">
                <a:solidFill>
                  <a:srgbClr val="000000"/>
                </a:solidFill>
                <a:effectLst/>
                <a:latin typeface="微软雅黑" panose="020B0503020204020204" pitchFamily="34" charset="-122"/>
                <a:ea typeface="微软雅黑" panose="020B0503020204020204" pitchFamily="34" charset="-122"/>
              </a:rPr>
              <a:t>Pb</a:t>
            </a:r>
            <a:r>
              <a:rPr lang="zh-CN" altLang="en-US" b="0" i="0" dirty="0">
                <a:solidFill>
                  <a:srgbClr val="000000"/>
                </a:solidFill>
                <a:effectLst/>
                <a:latin typeface="微软雅黑" panose="020B0503020204020204" pitchFamily="34" charset="-122"/>
                <a:ea typeface="微软雅黑" panose="020B0503020204020204" pitchFamily="34" charset="-122"/>
              </a:rPr>
              <a:t>。然后在随后的迭代中，其</a:t>
            </a:r>
            <a:r>
              <a:rPr lang="en-US" altLang="zh-CN" b="0" i="0" dirty="0">
                <a:solidFill>
                  <a:srgbClr val="000000"/>
                </a:solidFill>
                <a:effectLst/>
                <a:latin typeface="微软雅黑" panose="020B0503020204020204" pitchFamily="34" charset="-122"/>
                <a:ea typeface="微软雅黑" panose="020B0503020204020204" pitchFamily="34" charset="-122"/>
              </a:rPr>
              <a:t>Pa</a:t>
            </a:r>
            <a:r>
              <a:rPr lang="zh-CN" altLang="en-US" b="0" i="0" dirty="0">
                <a:solidFill>
                  <a:srgbClr val="000000"/>
                </a:solidFill>
                <a:effectLst/>
                <a:latin typeface="微软雅黑" panose="020B0503020204020204" pitchFamily="34" charset="-122"/>
                <a:ea typeface="微软雅黑" panose="020B0503020204020204" pitchFamily="34" charset="-122"/>
              </a:rPr>
              <a:t>大小逐渐变</a:t>
            </a:r>
            <a:r>
              <a:rPr lang="en-US" altLang="zh-CN" b="0" i="0" dirty="0">
                <a:solidFill>
                  <a:srgbClr val="000000"/>
                </a:solidFill>
                <a:effectLst/>
                <a:latin typeface="微软雅黑" panose="020B0503020204020204" pitchFamily="34" charset="-122"/>
                <a:ea typeface="微软雅黑" panose="020B0503020204020204" pitchFamily="34" charset="-122"/>
              </a:rPr>
              <a:t>da</a:t>
            </a:r>
            <a:r>
              <a:rPr lang="zh-CN" altLang="en-US" b="0" i="0" dirty="0">
                <a:solidFill>
                  <a:srgbClr val="000000"/>
                </a:solidFill>
                <a:effectLst/>
                <a:latin typeface="微软雅黑" panose="020B0503020204020204" pitchFamily="34" charset="-122"/>
                <a:ea typeface="微软雅黑" panose="020B0503020204020204" pitchFamily="34" charset="-122"/>
              </a:rPr>
              <a:t>，而</a:t>
            </a:r>
            <a:r>
              <a:rPr lang="en-US" altLang="zh-CN" b="0" i="0" dirty="0">
                <a:solidFill>
                  <a:srgbClr val="000000"/>
                </a:solidFill>
                <a:effectLst/>
                <a:latin typeface="微软雅黑" panose="020B0503020204020204" pitchFamily="34" charset="-122"/>
                <a:ea typeface="微软雅黑" panose="020B0503020204020204" pitchFamily="34" charset="-122"/>
              </a:rPr>
              <a:t>Pb</a:t>
            </a:r>
            <a:r>
              <a:rPr lang="zh-CN" altLang="en-US" b="0" i="0" dirty="0">
                <a:solidFill>
                  <a:srgbClr val="000000"/>
                </a:solidFill>
                <a:effectLst/>
                <a:latin typeface="微软雅黑" panose="020B0503020204020204" pitchFamily="34" charset="-122"/>
                <a:ea typeface="微软雅黑" panose="020B0503020204020204" pitchFamily="34" charset="-122"/>
              </a:rPr>
              <a:t>大小则相应</a:t>
            </a:r>
            <a:r>
              <a:rPr lang="en-US" altLang="zh-CN" b="0" i="0" dirty="0">
                <a:solidFill>
                  <a:srgbClr val="000000"/>
                </a:solidFill>
                <a:effectLst/>
                <a:latin typeface="微软雅黑" panose="020B0503020204020204" pitchFamily="34" charset="-122"/>
                <a:ea typeface="微软雅黑" panose="020B0503020204020204" pitchFamily="34" charset="-122"/>
              </a:rPr>
              <a:t>xiao</a:t>
            </a:r>
            <a:r>
              <a:rPr lang="zh-CN" altLang="en-US" b="0" i="0" dirty="0">
                <a:solidFill>
                  <a:srgbClr val="000000"/>
                </a:solidFill>
                <a:effectLst/>
                <a:latin typeface="微软雅黑" panose="020B0503020204020204" pitchFamily="34" charset="-122"/>
                <a:ea typeface="微软雅黑" panose="020B0503020204020204" pitchFamily="34" charset="-122"/>
              </a:rPr>
              <a:t>。</a:t>
            </a:r>
          </a:p>
        </p:txBody>
      </p:sp>
      <p:pic>
        <p:nvPicPr>
          <p:cNvPr id="10" name="图片 9">
            <a:extLst>
              <a:ext uri="{FF2B5EF4-FFF2-40B4-BE49-F238E27FC236}">
                <a16:creationId xmlns:a16="http://schemas.microsoft.com/office/drawing/2014/main" id="{2F4B7C75-A1D3-F4F9-F605-16C953BBDFD0}"/>
              </a:ext>
            </a:extLst>
          </p:cNvPr>
          <p:cNvPicPr>
            <a:picLocks noChangeAspect="1"/>
          </p:cNvPicPr>
          <p:nvPr/>
        </p:nvPicPr>
        <p:blipFill>
          <a:blip r:embed="rId3"/>
          <a:stretch>
            <a:fillRect/>
          </a:stretch>
        </p:blipFill>
        <p:spPr>
          <a:xfrm>
            <a:off x="1424608" y="4180431"/>
            <a:ext cx="5792008" cy="2086266"/>
          </a:xfrm>
          <a:prstGeom prst="rect">
            <a:avLst/>
          </a:prstGeom>
        </p:spPr>
      </p:pic>
    </p:spTree>
    <p:extLst>
      <p:ext uri="{BB962C8B-B14F-4D97-AF65-F5344CB8AC3E}">
        <p14:creationId xmlns:p14="http://schemas.microsoft.com/office/powerpoint/2010/main" val="2402228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19</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583B9A6B-9584-32A9-5BCF-40755A4F472A}"/>
              </a:ext>
            </a:extLst>
          </p:cNvPr>
          <p:cNvSpPr txBox="1"/>
          <p:nvPr/>
        </p:nvSpPr>
        <p:spPr>
          <a:xfrm>
            <a:off x="1208584" y="1607622"/>
            <a:ext cx="4953000"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综上所述，</a:t>
            </a:r>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算法的完整位置更新方程如下</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graphicFrame>
        <p:nvGraphicFramePr>
          <p:cNvPr id="12" name="对象 11">
            <a:extLst>
              <a:ext uri="{FF2B5EF4-FFF2-40B4-BE49-F238E27FC236}">
                <a16:creationId xmlns:a16="http://schemas.microsoft.com/office/drawing/2014/main" id="{8965F299-027D-A118-C5D0-2A5906A7ECE7}"/>
              </a:ext>
            </a:extLst>
          </p:cNvPr>
          <p:cNvGraphicFramePr>
            <a:graphicFrameLocks noChangeAspect="1"/>
          </p:cNvGraphicFramePr>
          <p:nvPr>
            <p:extLst>
              <p:ext uri="{D42A27DB-BD31-4B8C-83A1-F6EECF244321}">
                <p14:modId xmlns:p14="http://schemas.microsoft.com/office/powerpoint/2010/main" val="385737633"/>
              </p:ext>
            </p:extLst>
          </p:nvPr>
        </p:nvGraphicFramePr>
        <p:xfrm>
          <a:off x="313910" y="2008848"/>
          <a:ext cx="9259888" cy="930275"/>
        </p:xfrm>
        <a:graphic>
          <a:graphicData uri="http://schemas.openxmlformats.org/presentationml/2006/ole">
            <mc:AlternateContent xmlns:mc="http://schemas.openxmlformats.org/markup-compatibility/2006">
              <mc:Choice xmlns:v="urn:schemas-microsoft-com:vml" Requires="v">
                <p:oleObj name="AxMath" r:id="rId3" imgW="5783040" imgH="581760" progId="Equation.AxMath">
                  <p:embed/>
                </p:oleObj>
              </mc:Choice>
              <mc:Fallback>
                <p:oleObj name="AxMath" r:id="rId3" imgW="5783040" imgH="581760" progId="Equation.AxMath">
                  <p:embed/>
                  <p:pic>
                    <p:nvPicPr>
                      <p:cNvPr id="0" name=""/>
                      <p:cNvPicPr/>
                      <p:nvPr/>
                    </p:nvPicPr>
                    <p:blipFill>
                      <a:blip r:embed="rId4"/>
                      <a:stretch>
                        <a:fillRect/>
                      </a:stretch>
                    </p:blipFill>
                    <p:spPr>
                      <a:xfrm>
                        <a:off x="313910" y="2008848"/>
                        <a:ext cx="9259888" cy="930275"/>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0D05F9C7-1079-DE6B-E320-E18AE6A93FFD}"/>
              </a:ext>
            </a:extLst>
          </p:cNvPr>
          <p:cNvPicPr>
            <a:picLocks noChangeAspect="1"/>
          </p:cNvPicPr>
          <p:nvPr/>
        </p:nvPicPr>
        <p:blipFill>
          <a:blip r:embed="rId5"/>
          <a:stretch>
            <a:fillRect/>
          </a:stretch>
        </p:blipFill>
        <p:spPr>
          <a:xfrm>
            <a:off x="843066" y="3035007"/>
            <a:ext cx="4715377" cy="3382958"/>
          </a:xfrm>
          <a:prstGeom prst="rect">
            <a:avLst/>
          </a:prstGeom>
        </p:spPr>
      </p:pic>
      <p:pic>
        <p:nvPicPr>
          <p:cNvPr id="14" name="图片 13">
            <a:extLst>
              <a:ext uri="{FF2B5EF4-FFF2-40B4-BE49-F238E27FC236}">
                <a16:creationId xmlns:a16="http://schemas.microsoft.com/office/drawing/2014/main" id="{FE2D34B3-38F4-F523-D7B0-D1BB2EB8875E}"/>
              </a:ext>
            </a:extLst>
          </p:cNvPr>
          <p:cNvPicPr>
            <a:picLocks noChangeAspect="1"/>
          </p:cNvPicPr>
          <p:nvPr/>
        </p:nvPicPr>
        <p:blipFill>
          <a:blip r:embed="rId6"/>
          <a:stretch>
            <a:fillRect/>
          </a:stretch>
        </p:blipFill>
        <p:spPr>
          <a:xfrm>
            <a:off x="5804946" y="3127727"/>
            <a:ext cx="2448272" cy="3264363"/>
          </a:xfrm>
          <a:prstGeom prst="rect">
            <a:avLst/>
          </a:prstGeom>
        </p:spPr>
      </p:pic>
    </p:spTree>
    <p:extLst>
      <p:ext uri="{BB962C8B-B14F-4D97-AF65-F5344CB8AC3E}">
        <p14:creationId xmlns:p14="http://schemas.microsoft.com/office/powerpoint/2010/main" val="2753048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bwMode="auto">
          <a:xfrm rot="16200000">
            <a:off x="-477689" y="1390585"/>
            <a:ext cx="1068062" cy="143787"/>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rgbClr val="336699"/>
          </a:solidFill>
          <a:ln>
            <a:noFill/>
          </a:ln>
          <a:effectLst/>
        </p:spPr>
        <p:txBody>
          <a:bodyPr wrap="none" lIns="0" tIns="0" rIns="0" bIns="0" anchor="ctr"/>
          <a:lstStyle/>
          <a:p>
            <a:pPr marR="0" lvl="0" indent="0" algn="ctr" defTabSz="735965" fontAlgn="auto">
              <a:spcBef>
                <a:spcPts val="0"/>
              </a:spcBef>
              <a:spcAft>
                <a:spcPct val="0"/>
              </a:spcAft>
              <a:buClrTx/>
              <a:buSzTx/>
              <a:buFontTx/>
              <a:buNone/>
              <a:defRPr/>
            </a:pPr>
            <a:endPar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200472" y="921292"/>
            <a:ext cx="1357705" cy="1067548"/>
            <a:chOff x="85261" y="462959"/>
            <a:chExt cx="1359711" cy="856390"/>
          </a:xfrm>
        </p:grpSpPr>
        <p:sp>
          <p:nvSpPr>
            <p:cNvPr id="4" name="Rectangle 3"/>
            <p:cNvSpPr/>
            <p:nvPr/>
          </p:nvSpPr>
          <p:spPr bwMode="auto">
            <a:xfrm>
              <a:off x="112972" y="462959"/>
              <a:ext cx="1332000" cy="856390"/>
            </a:xfrm>
            <a:prstGeom prst="roundRect">
              <a:avLst>
                <a:gd name="adj" fmla="val 6940"/>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endParaRPr lang="en-US" sz="1400" b="1"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TextBox 15"/>
            <p:cNvSpPr txBox="1"/>
            <p:nvPr/>
          </p:nvSpPr>
          <p:spPr>
            <a:xfrm>
              <a:off x="85261" y="953247"/>
              <a:ext cx="1143009" cy="246900"/>
            </a:xfrm>
            <a:prstGeom prst="rect">
              <a:avLst/>
            </a:prstGeom>
            <a:noFill/>
          </p:spPr>
          <p:txBody>
            <a:bodyPr wrap="square" rtlCol="0">
              <a:spAutoFit/>
            </a:bodyPr>
            <a:lstStyle/>
            <a:p>
              <a:pPr algn="ctr"/>
              <a:r>
                <a:rPr lang="en-US" altLang="zh-CN" sz="1400"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Agenda</a:t>
              </a:r>
              <a:endParaRPr lang="zh-CN" altLang="en-US" sz="1400"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13"/>
            <p:cNvSpPr txBox="1"/>
            <p:nvPr/>
          </p:nvSpPr>
          <p:spPr>
            <a:xfrm>
              <a:off x="112970" y="512714"/>
              <a:ext cx="1071571" cy="320969"/>
            </a:xfrm>
            <a:prstGeom prst="rect">
              <a:avLst/>
            </a:prstGeom>
            <a:noFill/>
          </p:spPr>
          <p:txBody>
            <a:bodyPr wrap="square" rtlCol="0">
              <a:spAutoFit/>
            </a:bodyPr>
            <a:lstStyle/>
            <a:p>
              <a:pPr algn="ctr"/>
              <a:r>
                <a:rPr lang="zh-CN" altLang="en-US" sz="2000" b="1"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目录</a:t>
              </a:r>
            </a:p>
          </p:txBody>
        </p:sp>
      </p:grpSp>
      <p:grpSp>
        <p:nvGrpSpPr>
          <p:cNvPr id="10" name="组合 9"/>
          <p:cNvGrpSpPr/>
          <p:nvPr/>
        </p:nvGrpSpPr>
        <p:grpSpPr>
          <a:xfrm>
            <a:off x="1496616" y="2005445"/>
            <a:ext cx="6715170" cy="598389"/>
            <a:chOff x="1712640" y="1124744"/>
            <a:chExt cx="6725092" cy="504000"/>
          </a:xfrm>
        </p:grpSpPr>
        <p:sp>
          <p:nvSpPr>
            <p:cNvPr id="11"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2"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运筹学问题</a:t>
              </a:r>
              <a:endParaRPr lang="en-US" b="1" spc="256" baseline="0"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0" name="组合 19"/>
          <p:cNvGrpSpPr/>
          <p:nvPr/>
        </p:nvGrpSpPr>
        <p:grpSpPr>
          <a:xfrm>
            <a:off x="1496616" y="2758603"/>
            <a:ext cx="6715170" cy="598389"/>
            <a:chOff x="1712640" y="1124744"/>
            <a:chExt cx="6725092" cy="504000"/>
          </a:xfrm>
        </p:grpSpPr>
        <p:sp>
          <p:nvSpPr>
            <p:cNvPr id="21"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重要概念</a:t>
              </a:r>
              <a:endPar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7" name="组合 16"/>
          <p:cNvGrpSpPr/>
          <p:nvPr/>
        </p:nvGrpSpPr>
        <p:grpSpPr>
          <a:xfrm>
            <a:off x="1495955" y="3509392"/>
            <a:ext cx="6715170" cy="598390"/>
            <a:chOff x="1712640" y="1124744"/>
            <a:chExt cx="6725092" cy="504001"/>
          </a:xfrm>
        </p:grpSpPr>
        <p:sp>
          <p:nvSpPr>
            <p:cNvPr id="18"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Rectangle 5">
              <a:hlinkClick r:id="" action="ppaction://noaction"/>
            </p:cNvPr>
            <p:cNvSpPr>
              <a:spLocks noChangeArrowheads="1"/>
            </p:cNvSpPr>
            <p:nvPr/>
          </p:nvSpPr>
          <p:spPr bwMode="auto">
            <a:xfrm>
              <a:off x="2317732" y="1124745"/>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粒子群算法与雪融优化算法</a:t>
              </a:r>
            </a:p>
          </p:txBody>
        </p:sp>
      </p:grpSp>
      <p:grpSp>
        <p:nvGrpSpPr>
          <p:cNvPr id="7" name="组合 6">
            <a:extLst>
              <a:ext uri="{FF2B5EF4-FFF2-40B4-BE49-F238E27FC236}">
                <a16:creationId xmlns:a16="http://schemas.microsoft.com/office/drawing/2014/main" id="{E839D728-D188-AFE1-9F29-21157F2669AC}"/>
              </a:ext>
            </a:extLst>
          </p:cNvPr>
          <p:cNvGrpSpPr/>
          <p:nvPr/>
        </p:nvGrpSpPr>
        <p:grpSpPr>
          <a:xfrm>
            <a:off x="1495955" y="4254167"/>
            <a:ext cx="6715170" cy="598390"/>
            <a:chOff x="1712640" y="1124744"/>
            <a:chExt cx="6725092" cy="504001"/>
          </a:xfrm>
        </p:grpSpPr>
        <p:sp>
          <p:nvSpPr>
            <p:cNvPr id="8" name="Rectangle 3">
              <a:extLst>
                <a:ext uri="{FF2B5EF4-FFF2-40B4-BE49-F238E27FC236}">
                  <a16:creationId xmlns:a16="http://schemas.microsoft.com/office/drawing/2014/main" id="{873B1B30-6A43-A14F-D04B-313E12B8853F}"/>
                </a:ext>
              </a:extLst>
            </p:cNvPr>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ectangle 5">
              <a:hlinkClick r:id="" action="ppaction://noaction"/>
              <a:extLst>
                <a:ext uri="{FF2B5EF4-FFF2-40B4-BE49-F238E27FC236}">
                  <a16:creationId xmlns:a16="http://schemas.microsoft.com/office/drawing/2014/main" id="{5F56CF7C-FDBD-04B7-B054-71C3D507E290}"/>
                </a:ext>
              </a:extLst>
            </p:cNvPr>
            <p:cNvSpPr>
              <a:spLocks noChangeArrowheads="1"/>
            </p:cNvSpPr>
            <p:nvPr/>
          </p:nvSpPr>
          <p:spPr bwMode="auto">
            <a:xfrm>
              <a:off x="2317732" y="1124745"/>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车辆参数选型问题</a:t>
              </a:r>
            </a:p>
          </p:txBody>
        </p:sp>
      </p:grpSp>
      <p:sp>
        <p:nvSpPr>
          <p:cNvPr id="13" name="文本框 12">
            <a:extLst>
              <a:ext uri="{FF2B5EF4-FFF2-40B4-BE49-F238E27FC236}">
                <a16:creationId xmlns:a16="http://schemas.microsoft.com/office/drawing/2014/main" id="{273B970C-2B21-778F-A9CC-4F984D9D6E2C}"/>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4" name="图片 13">
            <a:extLst>
              <a:ext uri="{FF2B5EF4-FFF2-40B4-BE49-F238E27FC236}">
                <a16:creationId xmlns:a16="http://schemas.microsoft.com/office/drawing/2014/main" id="{96A9DD8D-D918-8981-2718-A748A5298F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5" name="TextBox 12">
            <a:extLst>
              <a:ext uri="{FF2B5EF4-FFF2-40B4-BE49-F238E27FC236}">
                <a16:creationId xmlns:a16="http://schemas.microsoft.com/office/drawing/2014/main" id="{412B348D-3C52-75C1-93CE-C5F740F2DEE0}"/>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22" name="灯片编号占位符 21">
            <a:extLst>
              <a:ext uri="{FF2B5EF4-FFF2-40B4-BE49-F238E27FC236}">
                <a16:creationId xmlns:a16="http://schemas.microsoft.com/office/drawing/2014/main" id="{46728C57-3E32-89A2-CE2A-4FCE0303C475}"/>
              </a:ext>
            </a:extLst>
          </p:cNvPr>
          <p:cNvSpPr>
            <a:spLocks noGrp="1"/>
          </p:cNvSpPr>
          <p:nvPr>
            <p:ph type="sldNum" sz="quarter" idx="10"/>
          </p:nvPr>
        </p:nvSpPr>
        <p:spPr/>
        <p:txBody>
          <a:bodyPr/>
          <a:lstStyle/>
          <a:p>
            <a:fld id="{3086E05B-AA1A-458A-80C6-C7058BEE921C}" type="slidenum">
              <a:rPr lang="en-US" smtClean="0"/>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运筹学问题</a:t>
              </a:r>
              <a:endParaRPr lang="en-US" altLang="zh-CN" sz="2400" b="1" spc="256" baseline="0"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3</a:t>
            </a:fld>
            <a:endParaRPr lang="en-US" dirty="0"/>
          </a:p>
        </p:txBody>
      </p:sp>
      <p:graphicFrame>
        <p:nvGraphicFramePr>
          <p:cNvPr id="8" name="对象 7">
            <a:extLst>
              <a:ext uri="{FF2B5EF4-FFF2-40B4-BE49-F238E27FC236}">
                <a16:creationId xmlns:a16="http://schemas.microsoft.com/office/drawing/2014/main" id="{C1528B6F-DAF3-184E-5C2A-E07C622E19B3}"/>
              </a:ext>
            </a:extLst>
          </p:cNvPr>
          <p:cNvGraphicFramePr>
            <a:graphicFrameLocks noChangeAspect="1"/>
          </p:cNvGraphicFramePr>
          <p:nvPr>
            <p:extLst>
              <p:ext uri="{D42A27DB-BD31-4B8C-83A1-F6EECF244321}">
                <p14:modId xmlns:p14="http://schemas.microsoft.com/office/powerpoint/2010/main" val="4049637921"/>
              </p:ext>
            </p:extLst>
          </p:nvPr>
        </p:nvGraphicFramePr>
        <p:xfrm>
          <a:off x="1716088" y="1565275"/>
          <a:ext cx="3170237" cy="1250950"/>
        </p:xfrm>
        <a:graphic>
          <a:graphicData uri="http://schemas.openxmlformats.org/presentationml/2006/ole">
            <mc:AlternateContent xmlns:mc="http://schemas.openxmlformats.org/markup-compatibility/2006">
              <mc:Choice xmlns:v="urn:schemas-microsoft-com:vml" Requires="v">
                <p:oleObj name="AxMath" r:id="rId3" imgW="1328760" imgH="523800" progId="Equation.AxMath">
                  <p:embed/>
                </p:oleObj>
              </mc:Choice>
              <mc:Fallback>
                <p:oleObj name="AxMath" r:id="rId3" imgW="1328760" imgH="523800" progId="Equation.AxMath">
                  <p:embed/>
                  <p:pic>
                    <p:nvPicPr>
                      <p:cNvPr id="0" name=""/>
                      <p:cNvPicPr/>
                      <p:nvPr/>
                    </p:nvPicPr>
                    <p:blipFill>
                      <a:blip r:embed="rId4"/>
                      <a:stretch>
                        <a:fillRect/>
                      </a:stretch>
                    </p:blipFill>
                    <p:spPr>
                      <a:xfrm>
                        <a:off x="1716088" y="1565275"/>
                        <a:ext cx="3170237" cy="1250950"/>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A4A76DB9-82DA-82A9-EEE3-1A6D2EEA38FD}"/>
              </a:ext>
            </a:extLst>
          </p:cNvPr>
          <p:cNvSpPr txBox="1"/>
          <p:nvPr/>
        </p:nvSpPr>
        <p:spPr>
          <a:xfrm>
            <a:off x="567736" y="1601416"/>
            <a:ext cx="1397120" cy="369332"/>
          </a:xfrm>
          <a:prstGeom prst="rect">
            <a:avLst/>
          </a:prstGeom>
          <a:noFill/>
        </p:spPr>
        <p:txBody>
          <a:bodyPr wrap="square" rtlCol="0">
            <a:spAutoFit/>
          </a:bodyPr>
          <a:lstStyle/>
          <a:p>
            <a:r>
              <a:rPr lang="zh-CN" altLang="en-US" dirty="0"/>
              <a:t>问题建模</a:t>
            </a:r>
          </a:p>
        </p:txBody>
      </p:sp>
      <p:sp>
        <p:nvSpPr>
          <p:cNvPr id="11" name="文本框 10">
            <a:extLst>
              <a:ext uri="{FF2B5EF4-FFF2-40B4-BE49-F238E27FC236}">
                <a16:creationId xmlns:a16="http://schemas.microsoft.com/office/drawing/2014/main" id="{94314604-B0B3-9495-5C35-1ECCAC4CE72B}"/>
              </a:ext>
            </a:extLst>
          </p:cNvPr>
          <p:cNvSpPr txBox="1"/>
          <p:nvPr/>
        </p:nvSpPr>
        <p:spPr>
          <a:xfrm>
            <a:off x="674903" y="2953035"/>
            <a:ext cx="936104" cy="369332"/>
          </a:xfrm>
          <a:prstGeom prst="rect">
            <a:avLst/>
          </a:prstGeom>
          <a:noFill/>
        </p:spPr>
        <p:txBody>
          <a:bodyPr wrap="square" rtlCol="0">
            <a:spAutoFit/>
          </a:bodyPr>
          <a:lstStyle/>
          <a:p>
            <a:r>
              <a:rPr lang="zh-CN" altLang="en-US" dirty="0"/>
              <a:t>三要素</a:t>
            </a:r>
          </a:p>
        </p:txBody>
      </p:sp>
      <p:graphicFrame>
        <p:nvGraphicFramePr>
          <p:cNvPr id="12" name="对象 11">
            <a:extLst>
              <a:ext uri="{FF2B5EF4-FFF2-40B4-BE49-F238E27FC236}">
                <a16:creationId xmlns:a16="http://schemas.microsoft.com/office/drawing/2014/main" id="{C7111D69-DF4A-AC32-6FD7-08B55F30529F}"/>
              </a:ext>
            </a:extLst>
          </p:cNvPr>
          <p:cNvGraphicFramePr>
            <a:graphicFrameLocks noChangeAspect="1"/>
          </p:cNvGraphicFramePr>
          <p:nvPr>
            <p:extLst>
              <p:ext uri="{D42A27DB-BD31-4B8C-83A1-F6EECF244321}">
                <p14:modId xmlns:p14="http://schemas.microsoft.com/office/powerpoint/2010/main" val="2505422585"/>
              </p:ext>
            </p:extLst>
          </p:nvPr>
        </p:nvGraphicFramePr>
        <p:xfrm>
          <a:off x="2283169" y="2981245"/>
          <a:ext cx="2034706" cy="1383996"/>
        </p:xfrm>
        <a:graphic>
          <a:graphicData uri="http://schemas.openxmlformats.org/presentationml/2006/ole">
            <mc:AlternateContent xmlns:mc="http://schemas.openxmlformats.org/markup-compatibility/2006">
              <mc:Choice xmlns:v="urn:schemas-microsoft-com:vml" Requires="v">
                <p:oleObj name="AxMath" r:id="rId5" imgW="977400" imgH="664560" progId="Equation.AxMath">
                  <p:embed/>
                </p:oleObj>
              </mc:Choice>
              <mc:Fallback>
                <p:oleObj name="AxMath" r:id="rId5" imgW="977400" imgH="664560" progId="Equation.AxMath">
                  <p:embed/>
                  <p:pic>
                    <p:nvPicPr>
                      <p:cNvPr id="0" name=""/>
                      <p:cNvPicPr/>
                      <p:nvPr/>
                    </p:nvPicPr>
                    <p:blipFill>
                      <a:blip r:embed="rId6"/>
                      <a:stretch>
                        <a:fillRect/>
                      </a:stretch>
                    </p:blipFill>
                    <p:spPr>
                      <a:xfrm>
                        <a:off x="2283169" y="2981245"/>
                        <a:ext cx="2034706" cy="1383996"/>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D0803671-1FB7-19A6-5200-8E5AE0F7A34B}"/>
              </a:ext>
            </a:extLst>
          </p:cNvPr>
          <p:cNvSpPr txBox="1"/>
          <p:nvPr/>
        </p:nvSpPr>
        <p:spPr>
          <a:xfrm>
            <a:off x="918109" y="4839544"/>
            <a:ext cx="4982848" cy="923330"/>
          </a:xfrm>
          <a:prstGeom prst="rect">
            <a:avLst/>
          </a:prstGeom>
          <a:noFill/>
        </p:spPr>
        <p:txBody>
          <a:bodyPr wrap="square" rtlCol="0">
            <a:spAutoFit/>
          </a:bodyPr>
          <a:lstStyle/>
          <a:p>
            <a:r>
              <a:rPr lang="zh-CN" altLang="en-US" dirty="0"/>
              <a:t>所以，优化问题可以概括为在约束条件的可行域范围内寻找到一个使目标函数最小的一个决策变量</a:t>
            </a:r>
            <a:r>
              <a:rPr lang="en-US" altLang="zh-CN" dirty="0"/>
              <a:t>X</a:t>
            </a:r>
            <a:r>
              <a:rPr lang="zh-CN" altLang="en-US" dirty="0"/>
              <a:t>。</a:t>
            </a:r>
          </a:p>
        </p:txBody>
      </p:sp>
      <p:pic>
        <p:nvPicPr>
          <p:cNvPr id="15" name="图片 14">
            <a:extLst>
              <a:ext uri="{FF2B5EF4-FFF2-40B4-BE49-F238E27FC236}">
                <a16:creationId xmlns:a16="http://schemas.microsoft.com/office/drawing/2014/main" id="{1AEC869B-B05B-89A2-A90E-F5FFAC49B6F5}"/>
              </a:ext>
            </a:extLst>
          </p:cNvPr>
          <p:cNvPicPr>
            <a:picLocks noChangeAspect="1"/>
          </p:cNvPicPr>
          <p:nvPr/>
        </p:nvPicPr>
        <p:blipFill>
          <a:blip r:embed="rId7"/>
          <a:stretch>
            <a:fillRect/>
          </a:stretch>
        </p:blipFill>
        <p:spPr>
          <a:xfrm>
            <a:off x="5076585" y="1324029"/>
            <a:ext cx="4294421" cy="3314432"/>
          </a:xfrm>
          <a:prstGeom prst="rect">
            <a:avLst/>
          </a:prstGeom>
        </p:spPr>
      </p:pic>
    </p:spTree>
    <p:extLst>
      <p:ext uri="{BB962C8B-B14F-4D97-AF65-F5344CB8AC3E}">
        <p14:creationId xmlns:p14="http://schemas.microsoft.com/office/powerpoint/2010/main" val="1032962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重要概念</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4</a:t>
            </a:fld>
            <a:endParaRPr lang="en-US" dirty="0"/>
          </a:p>
        </p:txBody>
      </p:sp>
      <p:sp>
        <p:nvSpPr>
          <p:cNvPr id="10" name="文本框 9">
            <a:extLst>
              <a:ext uri="{FF2B5EF4-FFF2-40B4-BE49-F238E27FC236}">
                <a16:creationId xmlns:a16="http://schemas.microsoft.com/office/drawing/2014/main" id="{7996C061-4773-378E-5A24-B6FD06FB43CB}"/>
              </a:ext>
            </a:extLst>
          </p:cNvPr>
          <p:cNvSpPr txBox="1"/>
          <p:nvPr/>
        </p:nvSpPr>
        <p:spPr>
          <a:xfrm>
            <a:off x="704528" y="1772816"/>
            <a:ext cx="3105704" cy="369332"/>
          </a:xfrm>
          <a:prstGeom prst="rect">
            <a:avLst/>
          </a:prstGeom>
          <a:noFill/>
        </p:spPr>
        <p:txBody>
          <a:bodyPr wrap="square" rtlCol="0">
            <a:spAutoFit/>
          </a:bodyPr>
          <a:lstStyle/>
          <a:p>
            <a:r>
              <a:rPr lang="zh-CN" altLang="en-US" dirty="0"/>
              <a:t>局部最优解和全局最优解</a:t>
            </a:r>
          </a:p>
        </p:txBody>
      </p:sp>
      <p:pic>
        <p:nvPicPr>
          <p:cNvPr id="11" name="图片 10">
            <a:extLst>
              <a:ext uri="{FF2B5EF4-FFF2-40B4-BE49-F238E27FC236}">
                <a16:creationId xmlns:a16="http://schemas.microsoft.com/office/drawing/2014/main" id="{6BA88D98-2DBD-C94D-C5D3-557E63979982}"/>
              </a:ext>
            </a:extLst>
          </p:cNvPr>
          <p:cNvPicPr>
            <a:picLocks noChangeAspect="1"/>
          </p:cNvPicPr>
          <p:nvPr/>
        </p:nvPicPr>
        <p:blipFill>
          <a:blip r:embed="rId3"/>
          <a:stretch>
            <a:fillRect/>
          </a:stretch>
        </p:blipFill>
        <p:spPr>
          <a:xfrm>
            <a:off x="220914" y="2657466"/>
            <a:ext cx="4294421" cy="3314432"/>
          </a:xfrm>
          <a:prstGeom prst="rect">
            <a:avLst/>
          </a:prstGeom>
        </p:spPr>
      </p:pic>
      <p:pic>
        <p:nvPicPr>
          <p:cNvPr id="17" name="图片 16">
            <a:extLst>
              <a:ext uri="{FF2B5EF4-FFF2-40B4-BE49-F238E27FC236}">
                <a16:creationId xmlns:a16="http://schemas.microsoft.com/office/drawing/2014/main" id="{C33B801E-B03B-BE70-33CD-E5D04CBFED8A}"/>
              </a:ext>
            </a:extLst>
          </p:cNvPr>
          <p:cNvPicPr>
            <a:picLocks noChangeAspect="1"/>
          </p:cNvPicPr>
          <p:nvPr/>
        </p:nvPicPr>
        <p:blipFill>
          <a:blip r:embed="rId4"/>
          <a:stretch>
            <a:fillRect/>
          </a:stretch>
        </p:blipFill>
        <p:spPr>
          <a:xfrm>
            <a:off x="5025008" y="2657465"/>
            <a:ext cx="3744416" cy="3336543"/>
          </a:xfrm>
          <a:prstGeom prst="rect">
            <a:avLst/>
          </a:prstGeom>
        </p:spPr>
      </p:pic>
      <p:sp>
        <p:nvSpPr>
          <p:cNvPr id="20" name="文本框 19">
            <a:extLst>
              <a:ext uri="{FF2B5EF4-FFF2-40B4-BE49-F238E27FC236}">
                <a16:creationId xmlns:a16="http://schemas.microsoft.com/office/drawing/2014/main" id="{B556237A-F8A2-99EB-A7BF-445661679C25}"/>
              </a:ext>
            </a:extLst>
          </p:cNvPr>
          <p:cNvSpPr txBox="1"/>
          <p:nvPr/>
        </p:nvSpPr>
        <p:spPr>
          <a:xfrm>
            <a:off x="6322711" y="1845082"/>
            <a:ext cx="1149009" cy="369332"/>
          </a:xfrm>
          <a:prstGeom prst="rect">
            <a:avLst/>
          </a:prstGeom>
          <a:noFill/>
        </p:spPr>
        <p:txBody>
          <a:bodyPr wrap="square" rtlCol="0">
            <a:spAutoFit/>
          </a:bodyPr>
          <a:lstStyle/>
          <a:p>
            <a:r>
              <a:rPr lang="zh-CN" altLang="en-US" dirty="0"/>
              <a:t>迭代优化</a:t>
            </a:r>
          </a:p>
        </p:txBody>
      </p:sp>
    </p:spTree>
    <p:extLst>
      <p:ext uri="{BB962C8B-B14F-4D97-AF65-F5344CB8AC3E}">
        <p14:creationId xmlns:p14="http://schemas.microsoft.com/office/powerpoint/2010/main" val="227346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重要概念</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5</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2513085" y="1443753"/>
            <a:ext cx="2763000" cy="369332"/>
          </a:xfrm>
          <a:prstGeom prst="rect">
            <a:avLst/>
          </a:prstGeom>
          <a:noFill/>
        </p:spPr>
        <p:txBody>
          <a:bodyPr wrap="square" rtlCol="0">
            <a:spAutoFit/>
          </a:bodyPr>
          <a:lstStyle/>
          <a:p>
            <a:r>
              <a:rPr lang="zh-CN" altLang="en-US" dirty="0"/>
              <a:t>线性与非线性，凸与非凸</a:t>
            </a:r>
          </a:p>
        </p:txBody>
      </p:sp>
      <p:sp>
        <p:nvSpPr>
          <p:cNvPr id="11" name="文本框 10">
            <a:extLst>
              <a:ext uri="{FF2B5EF4-FFF2-40B4-BE49-F238E27FC236}">
                <a16:creationId xmlns:a16="http://schemas.microsoft.com/office/drawing/2014/main" id="{49530E0C-F674-8076-948F-9665D34013F0}"/>
              </a:ext>
            </a:extLst>
          </p:cNvPr>
          <p:cNvSpPr txBox="1"/>
          <p:nvPr/>
        </p:nvSpPr>
        <p:spPr>
          <a:xfrm>
            <a:off x="4304928" y="4797152"/>
            <a:ext cx="4954002" cy="1477328"/>
          </a:xfrm>
          <a:prstGeom prst="rect">
            <a:avLst/>
          </a:prstGeom>
          <a:noFill/>
        </p:spPr>
        <p:txBody>
          <a:bodyPr wrap="square">
            <a:spAutoFit/>
          </a:bodyPr>
          <a:lstStyle/>
          <a:p>
            <a:r>
              <a:rPr lang="zh-CN" altLang="en-US" b="0" i="0" dirty="0">
                <a:solidFill>
                  <a:srgbClr val="4D4D4D"/>
                </a:solidFill>
                <a:effectLst/>
                <a:highlight>
                  <a:srgbClr val="FFFFFF"/>
                </a:highlight>
                <a:latin typeface="-apple-system"/>
              </a:rPr>
              <a:t>凸优化问题有一个良好的性质，即</a:t>
            </a:r>
            <a:r>
              <a:rPr lang="zh-CN" altLang="en-US" b="1" i="0" dirty="0">
                <a:solidFill>
                  <a:srgbClr val="4D4D4D"/>
                </a:solidFill>
                <a:effectLst/>
                <a:highlight>
                  <a:srgbClr val="FFFFFF"/>
                </a:highlight>
                <a:latin typeface="-apple-system"/>
              </a:rPr>
              <a:t>对于一个凸优化问题来说，任何局部最小值都是全局最小值</a:t>
            </a:r>
            <a:r>
              <a:rPr lang="zh-CN" altLang="en-US" b="0" i="0" dirty="0">
                <a:solidFill>
                  <a:srgbClr val="4D4D4D"/>
                </a:solidFill>
                <a:effectLst/>
                <a:highlight>
                  <a:srgbClr val="FFFFFF"/>
                </a:highlight>
                <a:latin typeface="-apple-system"/>
              </a:rPr>
              <a:t>。凸优化问题是优化问题中被研究得比较成熟的，也是非凸优化的基础，许多非凸优化问题也被局部近似为凸优化问题求解。</a:t>
            </a:r>
            <a:endParaRPr lang="zh-CN" altLang="en-US" dirty="0"/>
          </a:p>
        </p:txBody>
      </p:sp>
      <p:pic>
        <p:nvPicPr>
          <p:cNvPr id="1028" name="Picture 4">
            <a:extLst>
              <a:ext uri="{FF2B5EF4-FFF2-40B4-BE49-F238E27FC236}">
                <a16:creationId xmlns:a16="http://schemas.microsoft.com/office/drawing/2014/main" id="{917C14D1-B417-490E-389A-3939532DD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928" y="1771904"/>
            <a:ext cx="4851231" cy="26137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对象 20">
            <a:extLst>
              <a:ext uri="{FF2B5EF4-FFF2-40B4-BE49-F238E27FC236}">
                <a16:creationId xmlns:a16="http://schemas.microsoft.com/office/drawing/2014/main" id="{7A23B43D-F11A-5498-16FA-6CE024762B4D}"/>
              </a:ext>
            </a:extLst>
          </p:cNvPr>
          <p:cNvGraphicFramePr>
            <a:graphicFrameLocks noChangeAspect="1"/>
          </p:cNvGraphicFramePr>
          <p:nvPr>
            <p:extLst>
              <p:ext uri="{D42A27DB-BD31-4B8C-83A1-F6EECF244321}">
                <p14:modId xmlns:p14="http://schemas.microsoft.com/office/powerpoint/2010/main" val="1504409400"/>
              </p:ext>
            </p:extLst>
          </p:nvPr>
        </p:nvGraphicFramePr>
        <p:xfrm>
          <a:off x="882341" y="1979527"/>
          <a:ext cx="1800199" cy="1770127"/>
        </p:xfrm>
        <a:graphic>
          <a:graphicData uri="http://schemas.openxmlformats.org/presentationml/2006/ole">
            <mc:AlternateContent xmlns:mc="http://schemas.openxmlformats.org/markup-compatibility/2006">
              <mc:Choice xmlns:v="urn:schemas-microsoft-com:vml" Requires="v">
                <p:oleObj name="Equation" r:id="rId4" imgW="2755534" imgH="2710079" progId="Equation.DSMT4">
                  <p:embed/>
                </p:oleObj>
              </mc:Choice>
              <mc:Fallback>
                <p:oleObj name="Equation" r:id="rId4" imgW="2755534" imgH="2710079" progId="Equation.DSMT4">
                  <p:embed/>
                  <p:pic>
                    <p:nvPicPr>
                      <p:cNvPr id="0" name=""/>
                      <p:cNvPicPr/>
                      <p:nvPr/>
                    </p:nvPicPr>
                    <p:blipFill>
                      <a:blip r:embed="rId5"/>
                      <a:stretch>
                        <a:fillRect/>
                      </a:stretch>
                    </p:blipFill>
                    <p:spPr>
                      <a:xfrm>
                        <a:off x="882341" y="1979527"/>
                        <a:ext cx="1800199" cy="1770127"/>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5F1FF9CD-BEEC-E0DA-CF37-64EF597769AB}"/>
              </a:ext>
            </a:extLst>
          </p:cNvPr>
          <p:cNvGraphicFramePr>
            <a:graphicFrameLocks noChangeAspect="1"/>
          </p:cNvGraphicFramePr>
          <p:nvPr>
            <p:extLst>
              <p:ext uri="{D42A27DB-BD31-4B8C-83A1-F6EECF244321}">
                <p14:modId xmlns:p14="http://schemas.microsoft.com/office/powerpoint/2010/main" val="88098657"/>
              </p:ext>
            </p:extLst>
          </p:nvPr>
        </p:nvGraphicFramePr>
        <p:xfrm>
          <a:off x="519765" y="3752560"/>
          <a:ext cx="3311581" cy="633096"/>
        </p:xfrm>
        <a:graphic>
          <a:graphicData uri="http://schemas.openxmlformats.org/presentationml/2006/ole">
            <mc:AlternateContent xmlns:mc="http://schemas.openxmlformats.org/markup-compatibility/2006">
              <mc:Choice xmlns:v="urn:schemas-microsoft-com:vml" Requires="v">
                <p:oleObj name="Equation" r:id="rId6" imgW="5168900" imgH="977900" progId="Equation.DSMT4">
                  <p:embed/>
                </p:oleObj>
              </mc:Choice>
              <mc:Fallback>
                <p:oleObj name="Equation" r:id="rId6" imgW="5168900" imgH="9779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765" y="3752560"/>
                        <a:ext cx="3311581" cy="633096"/>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9B4DE57B-46E9-7737-57F4-B8DC0933FA35}"/>
              </a:ext>
            </a:extLst>
          </p:cNvPr>
          <p:cNvGraphicFramePr>
            <a:graphicFrameLocks noChangeAspect="1"/>
          </p:cNvGraphicFramePr>
          <p:nvPr>
            <p:extLst>
              <p:ext uri="{D42A27DB-BD31-4B8C-83A1-F6EECF244321}">
                <p14:modId xmlns:p14="http://schemas.microsoft.com/office/powerpoint/2010/main" val="3899188335"/>
              </p:ext>
            </p:extLst>
          </p:nvPr>
        </p:nvGraphicFramePr>
        <p:xfrm>
          <a:off x="545265" y="4466084"/>
          <a:ext cx="2922264" cy="1888232"/>
        </p:xfrm>
        <a:graphic>
          <a:graphicData uri="http://schemas.openxmlformats.org/presentationml/2006/ole">
            <mc:AlternateContent xmlns:mc="http://schemas.openxmlformats.org/markup-compatibility/2006">
              <mc:Choice xmlns:v="urn:schemas-microsoft-com:vml" Requires="v">
                <p:oleObj name="Equation" r:id="rId8" imgW="4927600" imgH="3175000" progId="Equation.DSMT4">
                  <p:embed/>
                </p:oleObj>
              </mc:Choice>
              <mc:Fallback>
                <p:oleObj name="Equation" r:id="rId8" imgW="4927600" imgH="31750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265" y="4466084"/>
                        <a:ext cx="2922264" cy="1888232"/>
                      </a:xfrm>
                      <a:prstGeom prst="rect">
                        <a:avLst/>
                      </a:prstGeom>
                      <a:noFill/>
                    </p:spPr>
                  </p:pic>
                </p:oleObj>
              </mc:Fallback>
            </mc:AlternateContent>
          </a:graphicData>
        </a:graphic>
      </p:graphicFrame>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57167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重要概念</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6</a:t>
            </a:fld>
            <a:endParaRPr lang="en-US" dirty="0"/>
          </a:p>
        </p:txBody>
      </p:sp>
      <p:sp>
        <p:nvSpPr>
          <p:cNvPr id="10" name="文本框 9">
            <a:extLst>
              <a:ext uri="{FF2B5EF4-FFF2-40B4-BE49-F238E27FC236}">
                <a16:creationId xmlns:a16="http://schemas.microsoft.com/office/drawing/2014/main" id="{7996C061-4773-378E-5A24-B6FD06FB43CB}"/>
              </a:ext>
            </a:extLst>
          </p:cNvPr>
          <p:cNvSpPr txBox="1"/>
          <p:nvPr/>
        </p:nvSpPr>
        <p:spPr>
          <a:xfrm>
            <a:off x="910596" y="1700808"/>
            <a:ext cx="4114412" cy="369332"/>
          </a:xfrm>
          <a:prstGeom prst="rect">
            <a:avLst/>
          </a:prstGeom>
          <a:noFill/>
        </p:spPr>
        <p:txBody>
          <a:bodyPr wrap="square" rtlCol="0">
            <a:spAutoFit/>
          </a:bodyPr>
          <a:lstStyle/>
          <a:p>
            <a:r>
              <a:rPr lang="zh-CN" altLang="en-US" dirty="0"/>
              <a:t>初始解（针对大部分非线性规划问题）</a:t>
            </a:r>
          </a:p>
        </p:txBody>
      </p:sp>
      <p:pic>
        <p:nvPicPr>
          <p:cNvPr id="14" name="图片 13">
            <a:extLst>
              <a:ext uri="{FF2B5EF4-FFF2-40B4-BE49-F238E27FC236}">
                <a16:creationId xmlns:a16="http://schemas.microsoft.com/office/drawing/2014/main" id="{03BBE563-05A8-8F8E-21E8-B52D531FC4C9}"/>
              </a:ext>
            </a:extLst>
          </p:cNvPr>
          <p:cNvPicPr>
            <a:picLocks noChangeAspect="1"/>
          </p:cNvPicPr>
          <p:nvPr/>
        </p:nvPicPr>
        <p:blipFill>
          <a:blip r:embed="rId3"/>
          <a:stretch>
            <a:fillRect/>
          </a:stretch>
        </p:blipFill>
        <p:spPr>
          <a:xfrm>
            <a:off x="585421" y="2249487"/>
            <a:ext cx="4936305" cy="3888431"/>
          </a:xfrm>
          <a:prstGeom prst="rect">
            <a:avLst/>
          </a:prstGeom>
        </p:spPr>
      </p:pic>
      <p:sp>
        <p:nvSpPr>
          <p:cNvPr id="15" name="文本框 14">
            <a:extLst>
              <a:ext uri="{FF2B5EF4-FFF2-40B4-BE49-F238E27FC236}">
                <a16:creationId xmlns:a16="http://schemas.microsoft.com/office/drawing/2014/main" id="{1F40BE6D-8FCC-8664-F6DE-B9B3597A8849}"/>
              </a:ext>
            </a:extLst>
          </p:cNvPr>
          <p:cNvSpPr txBox="1"/>
          <p:nvPr/>
        </p:nvSpPr>
        <p:spPr>
          <a:xfrm>
            <a:off x="5751760" y="1700808"/>
            <a:ext cx="3384376" cy="3693319"/>
          </a:xfrm>
          <a:prstGeom prst="rect">
            <a:avLst/>
          </a:prstGeom>
          <a:noFill/>
        </p:spPr>
        <p:txBody>
          <a:bodyPr wrap="square" rtlCol="0">
            <a:spAutoFit/>
          </a:bodyPr>
          <a:lstStyle/>
          <a:p>
            <a:r>
              <a:rPr lang="zh-CN" altLang="en-US" dirty="0"/>
              <a:t>结论就是，对于一个非线性规划问题，但不包括如二次规划等非线性规划问题（因为有通过大量数学家的努力已经开发出了一些求解特定非线性规划问题的方法），一个较为优质的初始解对于利用一些包括智能优化算法在内的非线性规划求解器来说是非常重要的。因为如果初始解不好，会使得求解算法在初始解附近进行搜索，容易造成局部最优解而无法搜索到全局最优解，因此一个优质</a:t>
            </a:r>
            <a:r>
              <a:rPr lang="zh-CN" altLang="en-US"/>
              <a:t>的初始解是</a:t>
            </a:r>
            <a:r>
              <a:rPr lang="zh-CN" altLang="en-US" dirty="0"/>
              <a:t>非常重要的。</a:t>
            </a:r>
          </a:p>
        </p:txBody>
      </p:sp>
    </p:spTree>
    <p:extLst>
      <p:ext uri="{BB962C8B-B14F-4D97-AF65-F5344CB8AC3E}">
        <p14:creationId xmlns:p14="http://schemas.microsoft.com/office/powerpoint/2010/main" val="494658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重要概念</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7</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864128" y="1458340"/>
            <a:ext cx="1980169" cy="369332"/>
          </a:xfrm>
          <a:prstGeom prst="rect">
            <a:avLst/>
          </a:prstGeom>
          <a:noFill/>
        </p:spPr>
        <p:txBody>
          <a:bodyPr wrap="square" rtlCol="0">
            <a:spAutoFit/>
          </a:bodyPr>
          <a:lstStyle/>
          <a:p>
            <a:r>
              <a:rPr lang="zh-CN" altLang="en-US" dirty="0"/>
              <a:t>软约束和硬约束</a:t>
            </a:r>
          </a:p>
        </p:txBody>
      </p:sp>
      <p:pic>
        <p:nvPicPr>
          <p:cNvPr id="13" name="图片 12">
            <a:extLst>
              <a:ext uri="{FF2B5EF4-FFF2-40B4-BE49-F238E27FC236}">
                <a16:creationId xmlns:a16="http://schemas.microsoft.com/office/drawing/2014/main" id="{C75E2A03-C200-80BD-ED81-8FAB4ABEEB76}"/>
              </a:ext>
            </a:extLst>
          </p:cNvPr>
          <p:cNvPicPr>
            <a:picLocks noChangeAspect="1"/>
          </p:cNvPicPr>
          <p:nvPr/>
        </p:nvPicPr>
        <p:blipFill rotWithShape="1">
          <a:blip r:embed="rId3"/>
          <a:srcRect l="14994" t="15128" r="13403" b="59450"/>
          <a:stretch/>
        </p:blipFill>
        <p:spPr>
          <a:xfrm>
            <a:off x="781928" y="1903213"/>
            <a:ext cx="2908090" cy="1564707"/>
          </a:xfrm>
          <a:prstGeom prst="rect">
            <a:avLst/>
          </a:prstGeom>
        </p:spPr>
      </p:pic>
      <p:sp>
        <p:nvSpPr>
          <p:cNvPr id="14" name="文本框 13">
            <a:extLst>
              <a:ext uri="{FF2B5EF4-FFF2-40B4-BE49-F238E27FC236}">
                <a16:creationId xmlns:a16="http://schemas.microsoft.com/office/drawing/2014/main" id="{CB645566-CB91-3D94-7ADF-DC37303A6DA2}"/>
              </a:ext>
            </a:extLst>
          </p:cNvPr>
          <p:cNvSpPr txBox="1"/>
          <p:nvPr/>
        </p:nvSpPr>
        <p:spPr>
          <a:xfrm>
            <a:off x="5036131" y="932764"/>
            <a:ext cx="1152128" cy="369332"/>
          </a:xfrm>
          <a:prstGeom prst="rect">
            <a:avLst/>
          </a:prstGeom>
          <a:noFill/>
        </p:spPr>
        <p:txBody>
          <a:bodyPr wrap="square" rtlCol="0">
            <a:spAutoFit/>
          </a:bodyPr>
          <a:lstStyle/>
          <a:p>
            <a:r>
              <a:rPr lang="zh-CN" altLang="en-US" dirty="0"/>
              <a:t>目标函数</a:t>
            </a:r>
          </a:p>
        </p:txBody>
      </p:sp>
      <p:graphicFrame>
        <p:nvGraphicFramePr>
          <p:cNvPr id="15" name="对象 14">
            <a:extLst>
              <a:ext uri="{FF2B5EF4-FFF2-40B4-BE49-F238E27FC236}">
                <a16:creationId xmlns:a16="http://schemas.microsoft.com/office/drawing/2014/main" id="{239B5853-0636-15ED-4310-202C01D05DC5}"/>
              </a:ext>
            </a:extLst>
          </p:cNvPr>
          <p:cNvGraphicFramePr>
            <a:graphicFrameLocks noChangeAspect="1"/>
          </p:cNvGraphicFramePr>
          <p:nvPr>
            <p:extLst>
              <p:ext uri="{D42A27DB-BD31-4B8C-83A1-F6EECF244321}">
                <p14:modId xmlns:p14="http://schemas.microsoft.com/office/powerpoint/2010/main" val="3747859745"/>
              </p:ext>
            </p:extLst>
          </p:nvPr>
        </p:nvGraphicFramePr>
        <p:xfrm>
          <a:off x="4522939" y="1426707"/>
          <a:ext cx="2541252" cy="646330"/>
        </p:xfrm>
        <a:graphic>
          <a:graphicData uri="http://schemas.openxmlformats.org/presentationml/2006/ole">
            <mc:AlternateContent xmlns:mc="http://schemas.openxmlformats.org/markup-compatibility/2006">
              <mc:Choice xmlns:v="urn:schemas-microsoft-com:vml" Requires="v">
                <p:oleObj name="AxMath" r:id="rId4" imgW="1098360" imgH="280080" progId="Equation.AxMath">
                  <p:embed/>
                </p:oleObj>
              </mc:Choice>
              <mc:Fallback>
                <p:oleObj name="AxMath" r:id="rId4" imgW="1098360" imgH="280080" progId="Equation.AxMath">
                  <p:embed/>
                  <p:pic>
                    <p:nvPicPr>
                      <p:cNvPr id="15" name="对象 14">
                        <a:extLst>
                          <a:ext uri="{FF2B5EF4-FFF2-40B4-BE49-F238E27FC236}">
                            <a16:creationId xmlns:a16="http://schemas.microsoft.com/office/drawing/2014/main" id="{239B5853-0636-15ED-4310-202C01D05DC5}"/>
                          </a:ext>
                        </a:extLst>
                      </p:cNvPr>
                      <p:cNvPicPr/>
                      <p:nvPr/>
                    </p:nvPicPr>
                    <p:blipFill>
                      <a:blip r:embed="rId5"/>
                      <a:stretch>
                        <a:fillRect/>
                      </a:stretch>
                    </p:blipFill>
                    <p:spPr>
                      <a:xfrm>
                        <a:off x="4522939" y="1426707"/>
                        <a:ext cx="2541252" cy="646330"/>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D9CBD845-53C2-DF00-DFFD-FE06D81F8317}"/>
              </a:ext>
            </a:extLst>
          </p:cNvPr>
          <p:cNvSpPr txBox="1"/>
          <p:nvPr/>
        </p:nvSpPr>
        <p:spPr>
          <a:xfrm>
            <a:off x="4736976" y="2101311"/>
            <a:ext cx="2474968" cy="369332"/>
          </a:xfrm>
          <a:prstGeom prst="rect">
            <a:avLst/>
          </a:prstGeom>
          <a:noFill/>
        </p:spPr>
        <p:txBody>
          <a:bodyPr wrap="square" rtlCol="0">
            <a:spAutoFit/>
          </a:bodyPr>
          <a:lstStyle/>
          <a:p>
            <a:r>
              <a:rPr lang="zh-CN" altLang="en-US" dirty="0"/>
              <a:t>运动学微分方程约束</a:t>
            </a:r>
          </a:p>
        </p:txBody>
      </p:sp>
      <p:graphicFrame>
        <p:nvGraphicFramePr>
          <p:cNvPr id="8" name="对象 7">
            <a:extLst>
              <a:ext uri="{FF2B5EF4-FFF2-40B4-BE49-F238E27FC236}">
                <a16:creationId xmlns:a16="http://schemas.microsoft.com/office/drawing/2014/main" id="{F5BDDDC3-B40E-E243-963C-5C500A25610A}"/>
              </a:ext>
            </a:extLst>
          </p:cNvPr>
          <p:cNvGraphicFramePr>
            <a:graphicFrameLocks noChangeAspect="1"/>
          </p:cNvGraphicFramePr>
          <p:nvPr>
            <p:extLst>
              <p:ext uri="{D42A27DB-BD31-4B8C-83A1-F6EECF244321}">
                <p14:modId xmlns:p14="http://schemas.microsoft.com/office/powerpoint/2010/main" val="3410103220"/>
              </p:ext>
            </p:extLst>
          </p:nvPr>
        </p:nvGraphicFramePr>
        <p:xfrm>
          <a:off x="4324460" y="2478951"/>
          <a:ext cx="2938210" cy="1219381"/>
        </p:xfrm>
        <a:graphic>
          <a:graphicData uri="http://schemas.openxmlformats.org/presentationml/2006/ole">
            <mc:AlternateContent xmlns:mc="http://schemas.openxmlformats.org/markup-compatibility/2006">
              <mc:Choice xmlns:v="urn:schemas-microsoft-com:vml" Requires="v">
                <p:oleObj name="AxMath" r:id="rId6" imgW="1859040" imgH="772200" progId="Equation.AxMath">
                  <p:embed/>
                </p:oleObj>
              </mc:Choice>
              <mc:Fallback>
                <p:oleObj name="AxMath" r:id="rId6" imgW="1859040" imgH="772200" progId="Equation.AxMath">
                  <p:embed/>
                  <p:pic>
                    <p:nvPicPr>
                      <p:cNvPr id="12" name="对象 11">
                        <a:extLst>
                          <a:ext uri="{FF2B5EF4-FFF2-40B4-BE49-F238E27FC236}">
                            <a16:creationId xmlns:a16="http://schemas.microsoft.com/office/drawing/2014/main" id="{5118103B-685F-6DD9-0E54-9E3A5D015862}"/>
                          </a:ext>
                        </a:extLst>
                      </p:cNvPr>
                      <p:cNvPicPr/>
                      <p:nvPr/>
                    </p:nvPicPr>
                    <p:blipFill>
                      <a:blip r:embed="rId7"/>
                      <a:stretch>
                        <a:fillRect/>
                      </a:stretch>
                    </p:blipFill>
                    <p:spPr>
                      <a:xfrm>
                        <a:off x="4324460" y="2478951"/>
                        <a:ext cx="2938210" cy="1219381"/>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A5A4237F-4555-6CAB-678E-8734F959FA4D}"/>
              </a:ext>
            </a:extLst>
          </p:cNvPr>
          <p:cNvSpPr txBox="1"/>
          <p:nvPr/>
        </p:nvSpPr>
        <p:spPr>
          <a:xfrm>
            <a:off x="7551529" y="2181602"/>
            <a:ext cx="1872208" cy="369332"/>
          </a:xfrm>
          <a:prstGeom prst="rect">
            <a:avLst/>
          </a:prstGeom>
          <a:noFill/>
        </p:spPr>
        <p:txBody>
          <a:bodyPr wrap="square" rtlCol="0">
            <a:spAutoFit/>
          </a:bodyPr>
          <a:lstStyle/>
          <a:p>
            <a:r>
              <a:rPr lang="zh-CN" altLang="en-US" dirty="0"/>
              <a:t>初值与终值约束</a:t>
            </a:r>
          </a:p>
        </p:txBody>
      </p:sp>
      <p:graphicFrame>
        <p:nvGraphicFramePr>
          <p:cNvPr id="16" name="对象 15">
            <a:extLst>
              <a:ext uri="{FF2B5EF4-FFF2-40B4-BE49-F238E27FC236}">
                <a16:creationId xmlns:a16="http://schemas.microsoft.com/office/drawing/2014/main" id="{56DC4DE1-69DC-727E-D9C4-C506F17A328B}"/>
              </a:ext>
            </a:extLst>
          </p:cNvPr>
          <p:cNvGraphicFramePr>
            <a:graphicFrameLocks noChangeAspect="1"/>
          </p:cNvGraphicFramePr>
          <p:nvPr>
            <p:extLst>
              <p:ext uri="{D42A27DB-BD31-4B8C-83A1-F6EECF244321}">
                <p14:modId xmlns:p14="http://schemas.microsoft.com/office/powerpoint/2010/main" val="2759318160"/>
              </p:ext>
            </p:extLst>
          </p:nvPr>
        </p:nvGraphicFramePr>
        <p:xfrm>
          <a:off x="7341993" y="2581691"/>
          <a:ext cx="2380146" cy="1122391"/>
        </p:xfrm>
        <a:graphic>
          <a:graphicData uri="http://schemas.openxmlformats.org/presentationml/2006/ole">
            <mc:AlternateContent xmlns:mc="http://schemas.openxmlformats.org/markup-compatibility/2006">
              <mc:Choice xmlns:v="urn:schemas-microsoft-com:vml" Requires="v">
                <p:oleObj name="AxMath" r:id="rId8" imgW="2098800" imgH="989640" progId="Equation.AxMath">
                  <p:embed/>
                </p:oleObj>
              </mc:Choice>
              <mc:Fallback>
                <p:oleObj name="AxMath" r:id="rId8" imgW="2098800" imgH="989640" progId="Equation.AxMath">
                  <p:embed/>
                  <p:pic>
                    <p:nvPicPr>
                      <p:cNvPr id="14" name="对象 13">
                        <a:extLst>
                          <a:ext uri="{FF2B5EF4-FFF2-40B4-BE49-F238E27FC236}">
                            <a16:creationId xmlns:a16="http://schemas.microsoft.com/office/drawing/2014/main" id="{4C147C6C-C4B9-31E3-93AE-E9EDF7CA2A6E}"/>
                          </a:ext>
                        </a:extLst>
                      </p:cNvPr>
                      <p:cNvPicPr/>
                      <p:nvPr/>
                    </p:nvPicPr>
                    <p:blipFill>
                      <a:blip r:embed="rId9"/>
                      <a:stretch>
                        <a:fillRect/>
                      </a:stretch>
                    </p:blipFill>
                    <p:spPr>
                      <a:xfrm>
                        <a:off x="7341993" y="2581691"/>
                        <a:ext cx="2380146" cy="1122391"/>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23CFCEB4-DEE9-1C0A-0B88-7272C303D4DD}"/>
              </a:ext>
            </a:extLst>
          </p:cNvPr>
          <p:cNvSpPr txBox="1"/>
          <p:nvPr/>
        </p:nvSpPr>
        <p:spPr>
          <a:xfrm>
            <a:off x="7834880" y="755412"/>
            <a:ext cx="1869087" cy="369332"/>
          </a:xfrm>
          <a:prstGeom prst="rect">
            <a:avLst/>
          </a:prstGeom>
          <a:noFill/>
        </p:spPr>
        <p:txBody>
          <a:bodyPr wrap="square" rtlCol="0">
            <a:spAutoFit/>
          </a:bodyPr>
          <a:lstStyle/>
          <a:p>
            <a:r>
              <a:rPr lang="zh-CN" altLang="en-US" dirty="0"/>
              <a:t>运动能力约束</a:t>
            </a:r>
          </a:p>
        </p:txBody>
      </p:sp>
      <p:graphicFrame>
        <p:nvGraphicFramePr>
          <p:cNvPr id="20" name="对象 19">
            <a:extLst>
              <a:ext uri="{FF2B5EF4-FFF2-40B4-BE49-F238E27FC236}">
                <a16:creationId xmlns:a16="http://schemas.microsoft.com/office/drawing/2014/main" id="{075E4CE8-2921-DC35-7E7B-16E191A469A9}"/>
              </a:ext>
            </a:extLst>
          </p:cNvPr>
          <p:cNvGraphicFramePr>
            <a:graphicFrameLocks noChangeAspect="1"/>
          </p:cNvGraphicFramePr>
          <p:nvPr>
            <p:extLst>
              <p:ext uri="{D42A27DB-BD31-4B8C-83A1-F6EECF244321}">
                <p14:modId xmlns:p14="http://schemas.microsoft.com/office/powerpoint/2010/main" val="304587995"/>
              </p:ext>
            </p:extLst>
          </p:nvPr>
        </p:nvGraphicFramePr>
        <p:xfrm>
          <a:off x="7782767" y="1117430"/>
          <a:ext cx="1809323" cy="1033415"/>
        </p:xfrm>
        <a:graphic>
          <a:graphicData uri="http://schemas.openxmlformats.org/presentationml/2006/ole">
            <mc:AlternateContent xmlns:mc="http://schemas.openxmlformats.org/markup-compatibility/2006">
              <mc:Choice xmlns:v="urn:schemas-microsoft-com:vml" Requires="v">
                <p:oleObj name="AxMath" r:id="rId10" imgW="1022760" imgH="584280" progId="Equation.AxMath">
                  <p:embed/>
                </p:oleObj>
              </mc:Choice>
              <mc:Fallback>
                <p:oleObj name="AxMath" r:id="rId10" imgW="1022760" imgH="584280" progId="Equation.AxMath">
                  <p:embed/>
                  <p:pic>
                    <p:nvPicPr>
                      <p:cNvPr id="20" name="对象 19">
                        <a:extLst>
                          <a:ext uri="{FF2B5EF4-FFF2-40B4-BE49-F238E27FC236}">
                            <a16:creationId xmlns:a16="http://schemas.microsoft.com/office/drawing/2014/main" id="{D10551CC-6BF0-752E-3045-54AB83439F71}"/>
                          </a:ext>
                        </a:extLst>
                      </p:cNvPr>
                      <p:cNvPicPr/>
                      <p:nvPr/>
                    </p:nvPicPr>
                    <p:blipFill>
                      <a:blip r:embed="rId11"/>
                      <a:stretch>
                        <a:fillRect/>
                      </a:stretch>
                    </p:blipFill>
                    <p:spPr>
                      <a:xfrm>
                        <a:off x="7782767" y="1117430"/>
                        <a:ext cx="1809323" cy="1033415"/>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DBB7714E-87E4-0564-D878-C606AD235315}"/>
              </a:ext>
            </a:extLst>
          </p:cNvPr>
          <p:cNvSpPr txBox="1"/>
          <p:nvPr/>
        </p:nvSpPr>
        <p:spPr>
          <a:xfrm>
            <a:off x="721290" y="3996568"/>
            <a:ext cx="8264158" cy="2031325"/>
          </a:xfrm>
          <a:prstGeom prst="rect">
            <a:avLst/>
          </a:prstGeom>
          <a:noFill/>
        </p:spPr>
        <p:txBody>
          <a:bodyPr wrap="square" rtlCol="0">
            <a:spAutoFit/>
          </a:bodyPr>
          <a:lstStyle/>
          <a:p>
            <a:r>
              <a:rPr lang="zh-CN" altLang="en-US" dirty="0"/>
              <a:t>在这里，我要指明一点，软约束的定义是一定的，而硬约束的定义其实反而是可以放松的。因为硬约束其实就是一个标准的优化问题的约束条件，而当约束条件在程序中比较难以表达的时候，我们可以利用罚函数法将它们合并到软约束中，既把他们通过较大的权重放在目标函数里。在这之中较为经典的就是内惩函数法了。它的方法就是我的上述所说的内容。它包括内点法与外点法。其中内点法使得求解器进行优化求解过程中尽可能的在解空间之内进行搜索，因此它可以</a:t>
            </a:r>
            <a:r>
              <a:rPr lang="zh-CN" altLang="en-US" dirty="0">
                <a:highlight>
                  <a:srgbClr val="FFFF00"/>
                </a:highlight>
              </a:rPr>
              <a:t>相对的</a:t>
            </a:r>
            <a:r>
              <a:rPr lang="zh-CN" altLang="en-US" dirty="0"/>
              <a:t>不会那么的违反硬约束。</a:t>
            </a:r>
          </a:p>
        </p:txBody>
      </p:sp>
    </p:spTree>
    <p:extLst>
      <p:ext uri="{BB962C8B-B14F-4D97-AF65-F5344CB8AC3E}">
        <p14:creationId xmlns:p14="http://schemas.microsoft.com/office/powerpoint/2010/main" val="349839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粒子群算法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8</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992560" y="1556791"/>
            <a:ext cx="1647827" cy="369332"/>
          </a:xfrm>
          <a:prstGeom prst="rect">
            <a:avLst/>
          </a:prstGeom>
          <a:noFill/>
        </p:spPr>
        <p:txBody>
          <a:bodyPr wrap="square" rtlCol="0">
            <a:spAutoFit/>
          </a:bodyPr>
          <a:lstStyle/>
          <a:p>
            <a:r>
              <a:rPr lang="zh-CN" altLang="en-US" dirty="0"/>
              <a:t>智能优化算法</a:t>
            </a:r>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4CD00537-178C-8317-168E-2AA0296BA4E7}"/>
              </a:ext>
            </a:extLst>
          </p:cNvPr>
          <p:cNvSpPr txBox="1"/>
          <p:nvPr/>
        </p:nvSpPr>
        <p:spPr>
          <a:xfrm>
            <a:off x="548858" y="2060848"/>
            <a:ext cx="9084661" cy="3416320"/>
          </a:xfrm>
          <a:prstGeom prst="rect">
            <a:avLst/>
          </a:prstGeom>
          <a:noFill/>
        </p:spPr>
        <p:txBody>
          <a:bodyPr wrap="square">
            <a:spAutoFit/>
          </a:bodyPr>
          <a:lstStyle/>
          <a:p>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现代优化算法是 </a:t>
            </a:r>
            <a:r>
              <a:rPr lang="en-US" altLang="zh-CN" sz="1800" dirty="0">
                <a:solidFill>
                  <a:srgbClr val="000000"/>
                </a:solidFill>
                <a:effectLst/>
                <a:latin typeface="Times New Roman" panose="02020603050405020304" pitchFamily="18" charset="0"/>
              </a:rPr>
              <a:t>80 </a:t>
            </a:r>
            <a:r>
              <a:rPr lang="zh-CN" altLang="en-US" sz="1800" dirty="0">
                <a:solidFill>
                  <a:srgbClr val="000000"/>
                </a:solidFill>
                <a:effectLst/>
                <a:latin typeface="宋体" panose="02010600030101010101" pitchFamily="2" charset="-122"/>
                <a:ea typeface="宋体" panose="02010600030101010101" pitchFamily="2" charset="-122"/>
              </a:rPr>
              <a:t>年代初兴起的启发式算法。这些算法包括禁忌搜索（</a:t>
            </a:r>
            <a:r>
              <a:rPr lang="en-US" altLang="zh-CN" sz="1800" dirty="0">
                <a:solidFill>
                  <a:srgbClr val="000000"/>
                </a:solidFill>
                <a:effectLst/>
                <a:latin typeface="Times New Roman" panose="02020603050405020304" pitchFamily="18" charset="0"/>
              </a:rPr>
              <a:t>tabu </a:t>
            </a:r>
            <a:endParaRPr lang="en-US" altLang="zh-CN" dirty="0"/>
          </a:p>
          <a:p>
            <a:r>
              <a:rPr lang="en-US" altLang="zh-CN" sz="1800" dirty="0">
                <a:solidFill>
                  <a:srgbClr val="000000"/>
                </a:solidFill>
                <a:effectLst/>
                <a:latin typeface="Times New Roman" panose="02020603050405020304" pitchFamily="18" charset="0"/>
              </a:rPr>
              <a:t>search</a:t>
            </a:r>
            <a:r>
              <a:rPr lang="zh-CN" altLang="en-US" sz="1800" dirty="0">
                <a:solidFill>
                  <a:srgbClr val="000000"/>
                </a:solidFill>
                <a:effectLst/>
                <a:latin typeface="宋体" panose="02010600030101010101" pitchFamily="2" charset="-122"/>
                <a:ea typeface="宋体" panose="02010600030101010101" pitchFamily="2" charset="-122"/>
              </a:rPr>
              <a:t>），模拟退火（</a:t>
            </a:r>
            <a:r>
              <a:rPr lang="en-US" altLang="zh-CN" sz="1800" dirty="0">
                <a:solidFill>
                  <a:srgbClr val="000000"/>
                </a:solidFill>
                <a:effectLst/>
                <a:latin typeface="Times New Roman" panose="02020603050405020304" pitchFamily="18" charset="0"/>
              </a:rPr>
              <a:t>simulated annealing</a:t>
            </a:r>
            <a:r>
              <a:rPr lang="zh-CN" altLang="en-US" sz="1800" dirty="0">
                <a:solidFill>
                  <a:srgbClr val="000000"/>
                </a:solidFill>
                <a:effectLst/>
                <a:latin typeface="宋体" panose="02010600030101010101" pitchFamily="2" charset="-122"/>
                <a:ea typeface="宋体" panose="02010600030101010101" pitchFamily="2" charset="-122"/>
              </a:rPr>
              <a:t>），遗传算法（</a:t>
            </a:r>
            <a:r>
              <a:rPr lang="en-US" altLang="zh-CN" sz="1800" dirty="0">
                <a:solidFill>
                  <a:srgbClr val="000000"/>
                </a:solidFill>
                <a:effectLst/>
                <a:latin typeface="Times New Roman" panose="02020603050405020304" pitchFamily="18" charset="0"/>
              </a:rPr>
              <a:t>genetic algorithms</a:t>
            </a:r>
            <a:r>
              <a:rPr lang="zh-CN" altLang="en-US" sz="1800" dirty="0">
                <a:solidFill>
                  <a:srgbClr val="000000"/>
                </a:solidFill>
                <a:effectLst/>
                <a:latin typeface="宋体" panose="02010600030101010101" pitchFamily="2" charset="-122"/>
                <a:ea typeface="宋体" panose="02010600030101010101" pitchFamily="2" charset="-122"/>
              </a:rPr>
              <a:t>），人工神经网络（</a:t>
            </a:r>
            <a:r>
              <a:rPr lang="en-US" altLang="zh-CN" sz="1800" dirty="0">
                <a:solidFill>
                  <a:srgbClr val="000000"/>
                </a:solidFill>
                <a:effectLst/>
                <a:latin typeface="Times New Roman" panose="02020603050405020304" pitchFamily="18" charset="0"/>
              </a:rPr>
              <a:t>neural networks</a:t>
            </a:r>
            <a:r>
              <a:rPr lang="zh-CN" altLang="en-US" sz="1800" dirty="0">
                <a:solidFill>
                  <a:srgbClr val="000000"/>
                </a:solidFill>
                <a:effectLst/>
                <a:latin typeface="宋体" panose="02010600030101010101" pitchFamily="2" charset="-122"/>
                <a:ea typeface="宋体" panose="02010600030101010101" pitchFamily="2" charset="-122"/>
              </a:rPr>
              <a:t>）。它们主要用于解决大量的实际应用问题。目前，这些算法在理论和实际应用方面得到了较大的发展。无论这些算法是怎样产生的，它们有一个共同的目标－求 </a:t>
            </a:r>
            <a:r>
              <a:rPr lang="en-US" altLang="zh-CN" sz="1800" dirty="0">
                <a:solidFill>
                  <a:srgbClr val="000000"/>
                </a:solidFill>
                <a:effectLst/>
                <a:latin typeface="Times New Roman" panose="02020603050405020304" pitchFamily="18" charset="0"/>
              </a:rPr>
              <a:t>NP-hard </a:t>
            </a:r>
            <a:r>
              <a:rPr lang="zh-CN" altLang="en-US" sz="1800" dirty="0">
                <a:solidFill>
                  <a:srgbClr val="000000"/>
                </a:solidFill>
                <a:effectLst/>
                <a:latin typeface="宋体" panose="02010600030101010101" pitchFamily="2" charset="-122"/>
                <a:ea typeface="宋体" panose="02010600030101010101" pitchFamily="2" charset="-122"/>
              </a:rPr>
              <a:t>组合优化问题的全局最优解。虽然有这些目标，但 </a:t>
            </a:r>
            <a:r>
              <a:rPr lang="en-US" altLang="zh-CN" sz="1800" dirty="0">
                <a:solidFill>
                  <a:srgbClr val="000000"/>
                </a:solidFill>
                <a:effectLst/>
                <a:latin typeface="Times New Roman" panose="02020603050405020304" pitchFamily="18" charset="0"/>
              </a:rPr>
              <a:t>NP-hard </a:t>
            </a:r>
            <a:r>
              <a:rPr lang="zh-CN" altLang="en-US" sz="1800" dirty="0">
                <a:solidFill>
                  <a:srgbClr val="000000"/>
                </a:solidFill>
                <a:effectLst/>
                <a:latin typeface="宋体" panose="02010600030101010101" pitchFamily="2" charset="-122"/>
                <a:ea typeface="宋体" panose="02010600030101010101" pitchFamily="2" charset="-122"/>
              </a:rPr>
              <a:t>理论限制它们只能以启发式的算法去求解实际问题。 </a:t>
            </a:r>
            <a:endParaRPr lang="zh-CN" altLang="en-US" dirty="0"/>
          </a:p>
          <a:p>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启发式算法包含的算法很多，例如解决复杂优化问题的蚁群算法（</a:t>
            </a:r>
            <a:r>
              <a:rPr lang="en-US" altLang="zh-CN" sz="1800" dirty="0">
                <a:solidFill>
                  <a:srgbClr val="000000"/>
                </a:solidFill>
                <a:effectLst/>
                <a:latin typeface="Times New Roman" panose="02020603050405020304" pitchFamily="18" charset="0"/>
              </a:rPr>
              <a:t>Ant Colony </a:t>
            </a:r>
            <a:endParaRPr lang="en-US" altLang="zh-CN" dirty="0"/>
          </a:p>
          <a:p>
            <a:r>
              <a:rPr lang="en-US" altLang="zh-CN" sz="1800" dirty="0">
                <a:solidFill>
                  <a:srgbClr val="000000"/>
                </a:solidFill>
                <a:effectLst/>
                <a:latin typeface="Times New Roman" panose="02020603050405020304" pitchFamily="18" charset="0"/>
              </a:rPr>
              <a:t>Algorithms</a:t>
            </a:r>
            <a:r>
              <a:rPr lang="zh-CN" altLang="en-US" sz="1800" dirty="0">
                <a:solidFill>
                  <a:srgbClr val="000000"/>
                </a:solidFill>
                <a:effectLst/>
                <a:latin typeface="宋体" panose="02010600030101010101" pitchFamily="2" charset="-122"/>
                <a:ea typeface="宋体" panose="02010600030101010101" pitchFamily="2" charset="-122"/>
              </a:rPr>
              <a:t>）。有些启发式算法是根据实际问题而产生的，如解空间分解、解空间的限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制等；另一类算法是集成算法，这些算法是诸多启发式算法的合成。 </a:t>
            </a:r>
            <a:endParaRPr lang="zh-CN" altLang="en-US" dirty="0"/>
          </a:p>
          <a:p>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现代优化算法解决组合优化问题，如 </a:t>
            </a:r>
            <a:r>
              <a:rPr lang="en-US" altLang="zh-CN" sz="1800" dirty="0">
                <a:solidFill>
                  <a:srgbClr val="000000"/>
                </a:solidFill>
                <a:effectLst/>
                <a:latin typeface="Times New Roman" panose="02020603050405020304" pitchFamily="18" charset="0"/>
              </a:rPr>
              <a:t>TSP</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Times New Roman" panose="02020603050405020304" pitchFamily="18" charset="0"/>
              </a:rPr>
              <a:t>Traveling Salesman Problem</a:t>
            </a:r>
            <a:r>
              <a:rPr lang="zh-CN" altLang="en-US" sz="1800" dirty="0">
                <a:solidFill>
                  <a:srgbClr val="000000"/>
                </a:solidFill>
                <a:effectLst/>
                <a:latin typeface="宋体" panose="02010600030101010101" pitchFamily="2" charset="-122"/>
                <a:ea typeface="宋体" panose="02010600030101010101" pitchFamily="2" charset="-122"/>
              </a:rPr>
              <a:t>）问题，</a:t>
            </a:r>
            <a:r>
              <a:rPr lang="en-US" altLang="zh-CN" sz="1800" dirty="0">
                <a:solidFill>
                  <a:srgbClr val="000000"/>
                </a:solidFill>
                <a:effectLst/>
                <a:latin typeface="Times New Roman" panose="02020603050405020304" pitchFamily="18" charset="0"/>
              </a:rPr>
              <a:t>QAP</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Times New Roman" panose="02020603050405020304" pitchFamily="18" charset="0"/>
              </a:rPr>
              <a:t>Quadratic Assignment Problem</a:t>
            </a:r>
            <a:r>
              <a:rPr lang="zh-CN" altLang="en-US" sz="1800" dirty="0">
                <a:solidFill>
                  <a:srgbClr val="000000"/>
                </a:solidFill>
                <a:effectLst/>
                <a:latin typeface="宋体" panose="02010600030101010101" pitchFamily="2" charset="-122"/>
                <a:ea typeface="宋体" panose="02010600030101010101" pitchFamily="2" charset="-122"/>
              </a:rPr>
              <a:t>）问题，</a:t>
            </a:r>
            <a:r>
              <a:rPr lang="en-US" altLang="zh-CN" sz="1800" dirty="0">
                <a:solidFill>
                  <a:srgbClr val="000000"/>
                </a:solidFill>
                <a:effectLst/>
                <a:latin typeface="Times New Roman" panose="02020603050405020304" pitchFamily="18" charset="0"/>
              </a:rPr>
              <a:t>JSP</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Times New Roman" panose="02020603050405020304" pitchFamily="18" charset="0"/>
              </a:rPr>
              <a:t>Job-shop Scheduling Problem</a:t>
            </a:r>
            <a:r>
              <a:rPr lang="zh-CN" altLang="en-US" sz="1800" dirty="0">
                <a:solidFill>
                  <a:srgbClr val="000000"/>
                </a:solidFill>
                <a:effectLst/>
                <a:latin typeface="宋体" panose="02010600030101010101" pitchFamily="2" charset="-122"/>
                <a:ea typeface="宋体" panose="02010600030101010101" pitchFamily="2" charset="-122"/>
              </a:rPr>
              <a:t>）问题等效果很好。</a:t>
            </a:r>
            <a:endParaRPr lang="zh-CN" altLang="en-US" dirty="0"/>
          </a:p>
        </p:txBody>
      </p:sp>
    </p:spTree>
    <p:extLst>
      <p:ext uri="{BB962C8B-B14F-4D97-AF65-F5344CB8AC3E}">
        <p14:creationId xmlns:p14="http://schemas.microsoft.com/office/powerpoint/2010/main" val="218863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粒子群算法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9</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992560" y="1556791"/>
            <a:ext cx="1647827" cy="369332"/>
          </a:xfrm>
          <a:prstGeom prst="rect">
            <a:avLst/>
          </a:prstGeom>
          <a:noFill/>
        </p:spPr>
        <p:txBody>
          <a:bodyPr wrap="square" rtlCol="0">
            <a:spAutoFit/>
          </a:bodyPr>
          <a:lstStyle/>
          <a:p>
            <a:r>
              <a:rPr lang="zh-CN" altLang="en-US" dirty="0"/>
              <a:t>粒子群算法</a:t>
            </a:r>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FD48CA8-0302-FF10-BFC9-E59F254786F8}"/>
              </a:ext>
            </a:extLst>
          </p:cNvPr>
          <p:cNvSpPr txBox="1"/>
          <p:nvPr/>
        </p:nvSpPr>
        <p:spPr>
          <a:xfrm>
            <a:off x="632520" y="2060848"/>
            <a:ext cx="9273480" cy="646331"/>
          </a:xfrm>
          <a:prstGeom prst="rect">
            <a:avLst/>
          </a:prstGeom>
          <a:noFill/>
        </p:spPr>
        <p:txBody>
          <a:bodyPr wrap="square">
            <a:spAutoFit/>
          </a:bodyPr>
          <a:lstStyle/>
          <a:p>
            <a:r>
              <a:rPr lang="en-US" altLang="zh-CN" sz="1800">
                <a:solidFill>
                  <a:srgbClr val="000000"/>
                </a:solidFill>
                <a:effectLst/>
                <a:latin typeface="Calibri" panose="020F0502020204030204" pitchFamily="34" charset="0"/>
              </a:rPr>
              <a:t>1995</a:t>
            </a:r>
            <a:r>
              <a:rPr lang="zh-CN" altLang="en-US" sz="1800">
                <a:solidFill>
                  <a:srgbClr val="000000"/>
                </a:solidFill>
                <a:effectLst/>
                <a:latin typeface="等线" panose="02010600030101010101" pitchFamily="2" charset="-122"/>
                <a:ea typeface="等线" panose="02010600030101010101" pitchFamily="2" charset="-122"/>
              </a:rPr>
              <a:t>年，美国学者</a:t>
            </a:r>
            <a:r>
              <a:rPr lang="en-US" altLang="zh-CN" sz="1800">
                <a:solidFill>
                  <a:srgbClr val="000000"/>
                </a:solidFill>
                <a:effectLst/>
                <a:latin typeface="Calibri" panose="020F0502020204030204" pitchFamily="34" charset="0"/>
              </a:rPr>
              <a:t>Kennedy</a:t>
            </a:r>
            <a:r>
              <a:rPr lang="zh-CN" altLang="en-US" sz="1800">
                <a:solidFill>
                  <a:srgbClr val="000000"/>
                </a:solidFill>
                <a:effectLst/>
                <a:latin typeface="等线" panose="02010600030101010101" pitchFamily="2" charset="-122"/>
                <a:ea typeface="等线" panose="02010600030101010101" pitchFamily="2" charset="-122"/>
              </a:rPr>
              <a:t>和</a:t>
            </a:r>
            <a:r>
              <a:rPr lang="en-US" altLang="zh-CN" sz="1800">
                <a:solidFill>
                  <a:srgbClr val="000000"/>
                </a:solidFill>
                <a:effectLst/>
                <a:latin typeface="Calibri" panose="020F0502020204030204" pitchFamily="34" charset="0"/>
              </a:rPr>
              <a:t>Eberhart</a:t>
            </a:r>
            <a:r>
              <a:rPr lang="zh-CN" altLang="en-US" sz="1800">
                <a:solidFill>
                  <a:srgbClr val="000000"/>
                </a:solidFill>
                <a:effectLst/>
                <a:latin typeface="等线" panose="02010600030101010101" pitchFamily="2" charset="-122"/>
                <a:ea typeface="等线" panose="02010600030101010101" pitchFamily="2" charset="-122"/>
              </a:rPr>
              <a:t>共同提出了粒子群算法，其基本思想源于对鸟类群体行为进行建模与仿真的研究结果的启发。</a:t>
            </a:r>
            <a:endParaRPr lang="zh-CN" altLang="en-US" dirty="0"/>
          </a:p>
        </p:txBody>
      </p:sp>
      <p:sp>
        <p:nvSpPr>
          <p:cNvPr id="11" name="文本框 10">
            <a:extLst>
              <a:ext uri="{FF2B5EF4-FFF2-40B4-BE49-F238E27FC236}">
                <a16:creationId xmlns:a16="http://schemas.microsoft.com/office/drawing/2014/main" id="{6270225F-ACA8-F58A-97B3-6513B7A470D6}"/>
              </a:ext>
            </a:extLst>
          </p:cNvPr>
          <p:cNvSpPr txBox="1"/>
          <p:nvPr/>
        </p:nvSpPr>
        <p:spPr>
          <a:xfrm>
            <a:off x="647403" y="2780928"/>
            <a:ext cx="8856984" cy="646331"/>
          </a:xfrm>
          <a:prstGeom prst="rect">
            <a:avLst/>
          </a:prstGeom>
          <a:noFill/>
        </p:spPr>
        <p:txBody>
          <a:bodyPr wrap="square">
            <a:spAutoFit/>
          </a:bodyPr>
          <a:lstStyle/>
          <a:p>
            <a:r>
              <a:rPr lang="zh-CN" altLang="en-US" sz="1800" dirty="0">
                <a:solidFill>
                  <a:srgbClr val="000000"/>
                </a:solidFill>
                <a:effectLst/>
                <a:latin typeface="等线" panose="02010600030101010101" pitchFamily="2" charset="-122"/>
                <a:ea typeface="等线" panose="02010600030101010101" pitchFamily="2" charset="-122"/>
              </a:rPr>
              <a:t>它的核心思想是利用群体中的</a:t>
            </a:r>
            <a:r>
              <a:rPr lang="zh-CN" altLang="en-US" sz="1800" dirty="0">
                <a:solidFill>
                  <a:srgbClr val="FF0000"/>
                </a:solidFill>
                <a:effectLst/>
                <a:latin typeface="等线" panose="02010600030101010101" pitchFamily="2" charset="-122"/>
                <a:ea typeface="等线" panose="02010600030101010101" pitchFamily="2" charset="-122"/>
              </a:rPr>
              <a:t>个体对信息的共享</a:t>
            </a:r>
            <a:r>
              <a:rPr lang="zh-CN" altLang="en-US" sz="1800" dirty="0">
                <a:solidFill>
                  <a:srgbClr val="000000"/>
                </a:solidFill>
                <a:effectLst/>
                <a:latin typeface="等线" panose="02010600030101010101" pitchFamily="2" charset="-122"/>
                <a:ea typeface="等线" panose="02010600030101010101" pitchFamily="2" charset="-122"/>
              </a:rPr>
              <a:t>使整个群体的运动在问题求解空间中产生从无序到有序的演化过程，从而获得问题的可行解。</a:t>
            </a:r>
            <a:endParaRPr lang="zh-CN" altLang="en-US" dirty="0"/>
          </a:p>
        </p:txBody>
      </p:sp>
      <p:pic>
        <p:nvPicPr>
          <p:cNvPr id="13" name="图片 12">
            <a:extLst>
              <a:ext uri="{FF2B5EF4-FFF2-40B4-BE49-F238E27FC236}">
                <a16:creationId xmlns:a16="http://schemas.microsoft.com/office/drawing/2014/main" id="{B35B6ADF-1456-1AB1-77A1-8BEFB57A3831}"/>
              </a:ext>
            </a:extLst>
          </p:cNvPr>
          <p:cNvPicPr>
            <a:picLocks noChangeAspect="1"/>
          </p:cNvPicPr>
          <p:nvPr/>
        </p:nvPicPr>
        <p:blipFill>
          <a:blip r:embed="rId3"/>
          <a:stretch>
            <a:fillRect/>
          </a:stretch>
        </p:blipFill>
        <p:spPr>
          <a:xfrm>
            <a:off x="42290" y="3457760"/>
            <a:ext cx="4550470" cy="2577147"/>
          </a:xfrm>
          <a:prstGeom prst="rect">
            <a:avLst/>
          </a:prstGeom>
        </p:spPr>
      </p:pic>
      <p:pic>
        <p:nvPicPr>
          <p:cNvPr id="14" name="图片 13">
            <a:extLst>
              <a:ext uri="{FF2B5EF4-FFF2-40B4-BE49-F238E27FC236}">
                <a16:creationId xmlns:a16="http://schemas.microsoft.com/office/drawing/2014/main" id="{2264274F-55A7-A915-7FA7-54840D6F3C6B}"/>
              </a:ext>
            </a:extLst>
          </p:cNvPr>
          <p:cNvPicPr>
            <a:picLocks noChangeAspect="1"/>
          </p:cNvPicPr>
          <p:nvPr/>
        </p:nvPicPr>
        <p:blipFill>
          <a:blip r:embed="rId4"/>
          <a:stretch>
            <a:fillRect/>
          </a:stretch>
        </p:blipFill>
        <p:spPr>
          <a:xfrm>
            <a:off x="4592960" y="3457760"/>
            <a:ext cx="4953669" cy="2656681"/>
          </a:xfrm>
          <a:prstGeom prst="rect">
            <a:avLst/>
          </a:prstGeom>
        </p:spPr>
      </p:pic>
    </p:spTree>
    <p:extLst>
      <p:ext uri="{BB962C8B-B14F-4D97-AF65-F5344CB8AC3E}">
        <p14:creationId xmlns:p14="http://schemas.microsoft.com/office/powerpoint/2010/main" val="18551818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g3MDUwYjI0ZDIwODY1MWNjMWY5OThkYWRhZTkwMzMifQ=="/>
</p:tagLst>
</file>

<file path=ppt/theme/theme1.xml><?xml version="1.0" encoding="utf-8"?>
<a:theme xmlns:a="http://schemas.openxmlformats.org/drawingml/2006/main" name="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VGC template</Template>
  <TotalTime>4621</TotalTime>
  <Words>1908</Words>
  <Application>Microsoft Office PowerPoint</Application>
  <PresentationFormat>A4 纸张(210x297 毫米)</PresentationFormat>
  <Paragraphs>165</Paragraphs>
  <Slides>19</Slides>
  <Notes>0</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2</vt:i4>
      </vt:variant>
      <vt:variant>
        <vt:lpstr>幻灯片标题</vt:lpstr>
      </vt:variant>
      <vt:variant>
        <vt:i4>19</vt:i4>
      </vt:variant>
    </vt:vector>
  </HeadingPairs>
  <TitlesOfParts>
    <vt:vector size="35" baseType="lpstr">
      <vt:lpstr>-apple-system</vt:lpstr>
      <vt:lpstr>等线</vt:lpstr>
      <vt:lpstr>黑体</vt:lpstr>
      <vt:lpstr>隶书</vt:lpstr>
      <vt:lpstr>宋体</vt:lpstr>
      <vt:lpstr>微软雅黑</vt:lpstr>
      <vt:lpstr>微软雅黑</vt:lpstr>
      <vt:lpstr>Arial</vt:lpstr>
      <vt:lpstr>Calibri</vt:lpstr>
      <vt:lpstr>Times New Roman</vt:lpstr>
      <vt:lpstr>Wingdings</vt:lpstr>
      <vt:lpstr>120316_VWAG_Template_draft</vt:lpstr>
      <vt:lpstr>1_120316_VWAG_Template_draft</vt:lpstr>
      <vt:lpstr>2_120316_VWAG_Template_draft</vt:lpstr>
      <vt:lpstr>AxMath</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张亮</dc:creator>
  <cp:lastModifiedBy>ZR W</cp:lastModifiedBy>
  <cp:revision>1000</cp:revision>
  <cp:lastPrinted>2014-09-01T07:29:00Z</cp:lastPrinted>
  <dcterms:created xsi:type="dcterms:W3CDTF">2014-06-26T15:04:00Z</dcterms:created>
  <dcterms:modified xsi:type="dcterms:W3CDTF">2024-07-17T02:56:43Z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ICV">
    <vt:lpwstr>E152640F6BEF480787E82873C290DD32</vt:lpwstr>
  </property>
  <property fmtid="{D5CDD505-2E9C-101B-9397-08002B2CF9AE}" pid="4" name="KSOProductBuildVer">
    <vt:lpwstr>2052-11.1.0.11636</vt:lpwstr>
  </property>
</Properties>
</file>